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Lst>
  <p:notesMasterIdLst>
    <p:notesMasterId r:id="rId18"/>
  </p:notesMasterIdLst>
  <p:handoutMasterIdLst>
    <p:handoutMasterId r:id="rId19"/>
  </p:handoutMasterIdLst>
  <p:sldIdLst>
    <p:sldId id="2147374668" r:id="rId2"/>
    <p:sldId id="2147479403" r:id="rId3"/>
    <p:sldId id="2147482274" r:id="rId4"/>
    <p:sldId id="2147469553" r:id="rId5"/>
    <p:sldId id="2147469544" r:id="rId6"/>
    <p:sldId id="2147482304" r:id="rId7"/>
    <p:sldId id="2147482305" r:id="rId8"/>
    <p:sldId id="2147482306" r:id="rId9"/>
    <p:sldId id="2147482307" r:id="rId10"/>
    <p:sldId id="2147482308" r:id="rId11"/>
    <p:sldId id="2147482309" r:id="rId12"/>
    <p:sldId id="2147482310" r:id="rId13"/>
    <p:sldId id="2147469585" r:id="rId14"/>
    <p:sldId id="2147482297" r:id="rId15"/>
    <p:sldId id="2147482300" r:id="rId16"/>
    <p:sldId id="2147374667" r:id="rId17"/>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BC2EABA-35D2-D24B-A7F7-F128BCE547DF}">
          <p14:sldIdLst>
            <p14:sldId id="2147374668"/>
            <p14:sldId id="2147479403"/>
            <p14:sldId id="2147482274"/>
            <p14:sldId id="2147469553"/>
            <p14:sldId id="2147469544"/>
            <p14:sldId id="2147482304"/>
          </p14:sldIdLst>
        </p14:section>
        <p14:section name="Synthetic data types" id="{6D4413D1-2638-6F4B-A769-520204A8763F}">
          <p14:sldIdLst>
            <p14:sldId id="2147482305"/>
          </p14:sldIdLst>
        </p14:section>
        <p14:section name="Use cases and Synthetic models" id="{FFDFF30E-9C3F-1045-8E9A-DA76C71F178D}">
          <p14:sldIdLst>
            <p14:sldId id="2147482306"/>
            <p14:sldId id="2147482307"/>
            <p14:sldId id="2147482308"/>
          </p14:sldIdLst>
        </p14:section>
        <p14:section name="Data privacy" id="{AA393699-A5BC-B841-B666-814C22C5A602}">
          <p14:sldIdLst>
            <p14:sldId id="2147482309"/>
          </p14:sldIdLst>
        </p14:section>
        <p14:section name="Output evaluation" id="{D3556A3A-80BC-E343-8678-75F628F2D99A}">
          <p14:sldIdLst>
            <p14:sldId id="2147482310"/>
          </p14:sldIdLst>
        </p14:section>
        <p14:section name="Case study" id="{BF9E3D5E-361B-624D-8543-9B5B0EA7F8CF}">
          <p14:sldIdLst>
            <p14:sldId id="2147469585"/>
            <p14:sldId id="2147482297"/>
          </p14:sldIdLst>
        </p14:section>
        <p14:section name="Ways to engage" id="{5F30EE8D-33C1-D942-A6F5-4C6136F97410}">
          <p14:sldIdLst>
            <p14:sldId id="2147482300"/>
            <p14:sldId id="21473746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5F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3946"/>
  </p:normalViewPr>
  <p:slideViewPr>
    <p:cSldViewPr snapToGrid="0" snapToObjects="1">
      <p:cViewPr varScale="1">
        <p:scale>
          <a:sx n="46" d="100"/>
          <a:sy n="46" d="100"/>
        </p:scale>
        <p:origin x="2520" y="192"/>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100" d="100"/>
          <a:sy n="100" d="100"/>
        </p:scale>
        <p:origin x="4240" y="8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3.6208575911784814E-2"/>
          <c:y val="0.44918919963380133"/>
          <c:w val="0.84726414921799997"/>
          <c:h val="0.2276688391878568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FF1D-4D9F-9E9B-F83A6B7B121A}"/>
              </c:ext>
            </c:extLst>
          </c:dPt>
          <c:dPt>
            <c:idx val="1"/>
            <c:invertIfNegative val="0"/>
            <c:bubble3D val="0"/>
            <c:spPr>
              <a:solidFill>
                <a:srgbClr val="0F62FE"/>
              </a:solidFill>
              <a:ln>
                <a:noFill/>
              </a:ln>
              <a:effectLst/>
            </c:spPr>
            <c:extLst>
              <c:ext xmlns:c16="http://schemas.microsoft.com/office/drawing/2014/chart" uri="{C3380CC4-5D6E-409C-BE32-E72D297353CC}">
                <c16:uniqueId val="{00000003-FF1D-4D9F-9E9B-F83A6B7B121A}"/>
              </c:ext>
            </c:extLst>
          </c:dPt>
          <c:dPt>
            <c:idx val="2"/>
            <c:invertIfNegative val="0"/>
            <c:bubble3D val="0"/>
            <c:spPr>
              <a:solidFill>
                <a:schemeClr val="tx2">
                  <a:lumMod val="75000"/>
                </a:schemeClr>
              </a:solidFill>
              <a:ln>
                <a:noFill/>
              </a:ln>
              <a:effectLst/>
            </c:spPr>
            <c:extLst>
              <c:ext xmlns:c16="http://schemas.microsoft.com/office/drawing/2014/chart" uri="{C3380CC4-5D6E-409C-BE32-E72D297353CC}">
                <c16:uniqueId val="{00000005-FF1D-4D9F-9E9B-F83A6B7B121A}"/>
              </c:ext>
            </c:extLst>
          </c:dPt>
          <c:dPt>
            <c:idx val="3"/>
            <c:invertIfNegative val="0"/>
            <c:bubble3D val="0"/>
            <c:spPr>
              <a:solidFill>
                <a:schemeClr val="tx2">
                  <a:lumMod val="75000"/>
                </a:schemeClr>
              </a:solidFill>
              <a:ln>
                <a:noFill/>
              </a:ln>
              <a:effectLst/>
            </c:spPr>
            <c:extLst>
              <c:ext xmlns:c16="http://schemas.microsoft.com/office/drawing/2014/chart" uri="{C3380CC4-5D6E-409C-BE32-E72D297353CC}">
                <c16:uniqueId val="{00000007-FF1D-4D9F-9E9B-F83A6B7B121A}"/>
              </c:ext>
            </c:extLst>
          </c:dPt>
          <c:dLbls>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Baseline (Real Data)</c:v>
                </c:pt>
                <c:pt idx="1">
                  <c:v>IBM</c:v>
                </c:pt>
                <c:pt idx="2">
                  <c:v>AIM</c:v>
                </c:pt>
                <c:pt idx="3">
                  <c:v>MWEMPGM</c:v>
                </c:pt>
              </c:strCache>
            </c:strRef>
          </c:cat>
          <c:val>
            <c:numRef>
              <c:f>Sheet1!$B$2:$B$5</c:f>
              <c:numCache>
                <c:formatCode>General</c:formatCode>
                <c:ptCount val="4"/>
                <c:pt idx="0">
                  <c:v>0.75600000000000001</c:v>
                </c:pt>
                <c:pt idx="1">
                  <c:v>0.72299999999999998</c:v>
                </c:pt>
                <c:pt idx="2">
                  <c:v>0.69</c:v>
                </c:pt>
                <c:pt idx="3">
                  <c:v>0.66</c:v>
                </c:pt>
              </c:numCache>
            </c:numRef>
          </c:val>
          <c:extLst>
            <c:ext xmlns:c16="http://schemas.microsoft.com/office/drawing/2014/chart" uri="{C3380CC4-5D6E-409C-BE32-E72D297353CC}">
              <c16:uniqueId val="{00000008-FF1D-4D9F-9E9B-F83A6B7B121A}"/>
            </c:ext>
          </c:extLst>
        </c:ser>
        <c:dLbls>
          <c:dLblPos val="outEnd"/>
          <c:showLegendKey val="0"/>
          <c:showVal val="1"/>
          <c:showCatName val="0"/>
          <c:showSerName val="0"/>
          <c:showPercent val="0"/>
          <c:showBubbleSize val="0"/>
        </c:dLbls>
        <c:gapWidth val="44"/>
        <c:overlap val="-27"/>
        <c:axId val="968778079"/>
        <c:axId val="968773231"/>
      </c:barChart>
      <c:catAx>
        <c:axId val="968778079"/>
        <c:scaling>
          <c:orientation val="minMax"/>
        </c:scaling>
        <c:delete val="0"/>
        <c:axPos val="b"/>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68773231"/>
        <c:crosses val="autoZero"/>
        <c:auto val="1"/>
        <c:lblAlgn val="ctr"/>
        <c:lblOffset val="100"/>
        <c:noMultiLvlLbl val="0"/>
      </c:catAx>
      <c:valAx>
        <c:axId val="968773231"/>
        <c:scaling>
          <c:orientation val="minMax"/>
        </c:scaling>
        <c:delete val="1"/>
        <c:axPos val="l"/>
        <c:numFmt formatCode="General" sourceLinked="1"/>
        <c:majorTickMark val="none"/>
        <c:minorTickMark val="none"/>
        <c:tickLblPos val="nextTo"/>
        <c:crossAx val="968778079"/>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22:46:09.691"/>
    </inkml:context>
    <inkml:brush xml:id="br0">
      <inkml:brushProperty name="width" value="0.05" units="cm"/>
      <inkml:brushProperty name="height" value="0.05" units="cm"/>
      <inkml:brushProperty name="color" value="#FFFFFF"/>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ataplatform.cloud.ibm.com/registration/stepone?context=wx"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ibm.com/client-engineering" TargetMode="External"/><Relationship Id="rId4" Type="http://schemas.openxmlformats.org/officeDocument/2006/relationships/hyperlink" Target="https://www.ibm.com/account/reg/us-en/signup?formid=DEMO-dataaiwatsonxai"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bm.com/topics/machine-learning"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research.ibm.com/blog/what-are-foundation-models" TargetMode="External"/><Relationship Id="rId4" Type="http://schemas.openxmlformats.org/officeDocument/2006/relationships/hyperlink" Target="https://www.ibm.com/blog/what-is-generative-ai-what-are-foundation-models-and-why-do-they-matt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228600"/>
            <a:ext cx="6473825" cy="3641725"/>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b="0" i="0" dirty="0">
                <a:effectLst/>
                <a:latin typeface="+mn-lt"/>
              </a:rPr>
              <a:t>This presentation </a:t>
            </a:r>
            <a:r>
              <a:rPr lang="en-US" sz="1000" dirty="0">
                <a:latin typeface="+mn-lt"/>
              </a:rPr>
              <a:t>shares </a:t>
            </a:r>
            <a:r>
              <a:rPr lang="en-US" sz="1000" b="0" i="0" dirty="0">
                <a:effectLst/>
                <a:latin typeface="+mn-lt"/>
              </a:rPr>
              <a:t>insights into IBM’s approach to synthetic data and how IBM leverages alternative models to generate data enterprise applications. Synthetic data is artificially generated data </a:t>
            </a:r>
            <a:r>
              <a:rPr lang="en-US" dirty="0">
                <a:latin typeface="+mn-lt"/>
              </a:rPr>
              <a:t>often used in situations where real data is either unavailable, insufficient, or sensitive. Real data, is information that is collected from real-world events and processes,</a:t>
            </a:r>
            <a:br>
              <a:rPr lang="en-US" dirty="0">
                <a:latin typeface="+mn-lt"/>
              </a:rPr>
            </a:br>
            <a:endParaRPr lang="en-US" dirty="0">
              <a:latin typeface="+mn-lt"/>
            </a:endParaRPr>
          </a:p>
          <a:p>
            <a:endParaRPr lang="en-US" sz="1000" dirty="0"/>
          </a:p>
        </p:txBody>
      </p:sp>
      <p:sp>
        <p:nvSpPr>
          <p:cNvPr id="4" name="Slide Number Placeholder 3">
            <a:extLst>
              <a:ext uri="{FF2B5EF4-FFF2-40B4-BE49-F238E27FC236}">
                <a16:creationId xmlns:a16="http://schemas.microsoft.com/office/drawing/2014/main" id="{9AAFBCC5-A935-81E7-A36C-40D31F963C54}"/>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775914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This self-explanatory slide provides guidance on which model can enable client use cases. </a:t>
            </a:r>
          </a:p>
          <a:p>
            <a:endParaRPr lang="en-US" b="1" dirty="0">
              <a:latin typeface="+mn-lt"/>
            </a:endParaRPr>
          </a:p>
          <a:p>
            <a:r>
              <a:rPr lang="en-US" sz="1000" b="1" dirty="0">
                <a:latin typeface="+mn-lt"/>
              </a:rPr>
              <a:t>Use cases</a:t>
            </a:r>
          </a:p>
          <a:p>
            <a:r>
              <a:rPr lang="en-US" sz="1000" dirty="0">
                <a:latin typeface="+mn-lt"/>
              </a:rPr>
              <a:t>As discussed earlier</a:t>
            </a:r>
            <a:r>
              <a:rPr lang="en-US" dirty="0">
                <a:latin typeface="+mn-lt"/>
              </a:rPr>
              <a:t>,</a:t>
            </a:r>
            <a:r>
              <a:rPr lang="en-US" sz="1000" dirty="0">
                <a:latin typeface="+mn-lt"/>
              </a:rPr>
              <a:t> the same synthetic data generation model is not appropriate for all of the previously detailed synthetic dat</a:t>
            </a:r>
            <a:r>
              <a:rPr lang="en-US" dirty="0">
                <a:latin typeface="+mn-lt"/>
              </a:rPr>
              <a:t>a use cases</a:t>
            </a:r>
            <a:r>
              <a:rPr lang="en-US" sz="1000" dirty="0">
                <a:latin typeface="+mn-lt"/>
              </a:rPr>
              <a:t>. This self-explanatory slide shows a cheat sheet that maps which synthetic generator model would be better positioned depending on the use case. For example, the statistics-based model would be good in scenarios where the requirement is to generate demo data, AI model training data, and employee training data. Clients can use the statistics-based model to try and generate edge cases with demo data if it does not need high fidelity. </a:t>
            </a:r>
          </a:p>
          <a:p>
            <a:r>
              <a:rPr lang="en-US" sz="1000" dirty="0">
                <a:latin typeface="+mn-lt"/>
              </a:rPr>
              <a:t>Since the Generative AI-based model provides higher fidelity, it can be used for monetization, insight extraction, and test data creation along with the other use cases mentioned above. </a:t>
            </a:r>
          </a:p>
          <a:p>
            <a:endParaRPr lang="en-US" sz="1000" dirty="0">
              <a:latin typeface="+mn-lt"/>
            </a:endParaRPr>
          </a:p>
          <a:p>
            <a:r>
              <a:rPr lang="en-US" sz="1000" b="1" dirty="0">
                <a:latin typeface="+mn-lt"/>
              </a:rPr>
              <a:t>Schemas</a:t>
            </a:r>
          </a:p>
          <a:p>
            <a:r>
              <a:rPr lang="en-US" sz="1000" dirty="0">
                <a:latin typeface="+mn-lt"/>
              </a:rPr>
              <a:t>All of these synthetic generator models can ingest existing data. Businesses have often expressed interest in creating custom data schemas. Statistics-based models would be the best option for this use case. </a:t>
            </a:r>
          </a:p>
          <a:p>
            <a:endParaRPr lang="en-US" sz="1000" dirty="0">
              <a:latin typeface="+mn-lt"/>
            </a:endParaRPr>
          </a:p>
          <a:p>
            <a:r>
              <a:rPr lang="en-US" sz="1000" b="1" dirty="0">
                <a:latin typeface="+mn-lt"/>
              </a:rPr>
              <a:t>Data types</a:t>
            </a:r>
          </a:p>
          <a:p>
            <a:pPr algn="l"/>
            <a:r>
              <a:rPr lang="en-US" sz="1000" dirty="0">
                <a:latin typeface="+mn-lt"/>
              </a:rPr>
              <a:t>These models support categorical and continuous data types as of now. IBM plans to support time series and other special data types in the future. </a:t>
            </a:r>
          </a:p>
          <a:p>
            <a:pPr algn="l"/>
            <a:endParaRPr lang="en-US" sz="1000" dirty="0">
              <a:solidFill>
                <a:srgbClr val="D1D2D3"/>
              </a:solidFill>
              <a:effectLst/>
              <a:latin typeface="+mn-lt"/>
            </a:endParaRPr>
          </a:p>
          <a:p>
            <a:pPr algn="l"/>
            <a:r>
              <a:rPr lang="en-US" sz="1000" b="1" dirty="0">
                <a:effectLst/>
                <a:latin typeface="+mn-lt"/>
              </a:rPr>
              <a:t>Notes</a:t>
            </a:r>
            <a:r>
              <a:rPr lang="en-US" sz="1000" dirty="0">
                <a:effectLst/>
                <a:latin typeface="+mn-lt"/>
              </a:rPr>
              <a:t>:</a:t>
            </a:r>
            <a:endParaRPr lang="en-US" sz="1000" dirty="0">
              <a:solidFill>
                <a:srgbClr val="D1D2D3"/>
              </a:solidFill>
              <a:effectLst/>
              <a:latin typeface="+mn-lt"/>
            </a:endParaRPr>
          </a:p>
          <a:p>
            <a:pPr marL="285750" marR="0" lvl="0" indent="-285750" algn="l" defTabSz="2437912" rtl="0" eaLnBrk="1" fontAlgn="auto" latinLnBrk="0" hangingPunct="1">
              <a:lnSpc>
                <a:spcPct val="110000"/>
              </a:lnSpc>
              <a:spcBef>
                <a:spcPts val="0"/>
              </a:spcBef>
              <a:spcAft>
                <a:spcPts val="0"/>
              </a:spcAft>
              <a:buClrTx/>
              <a:buSzTx/>
              <a:buFontTx/>
              <a:buAutoNum type="arabicPeriod"/>
              <a:tabLst/>
              <a:defRPr/>
            </a:pPr>
            <a:r>
              <a:rPr kumimoji="0" lang="en-US" sz="1000" b="1" u="none" strike="noStrike" kern="0" cap="none" spc="0" normalizeH="0" baseline="0" noProof="0" dirty="0">
                <a:ln>
                  <a:noFill/>
                </a:ln>
                <a:solidFill>
                  <a:schemeClr val="bg1">
                    <a:lumMod val="65000"/>
                  </a:schemeClr>
                </a:solidFill>
                <a:effectLst/>
                <a:uLnTx/>
                <a:uFillTx/>
                <a:latin typeface="+mn-lt"/>
                <a:ea typeface="+mj-ea"/>
                <a:cs typeface="+mj-cs"/>
                <a:sym typeface="IBM Plex Sans Light"/>
              </a:rPr>
              <a:t>Roadmap item: </a:t>
            </a:r>
            <a:r>
              <a:rPr kumimoji="0" lang="en-US" sz="1000" b="0" u="none" strike="noStrike" kern="0" cap="none" spc="0" normalizeH="0" baseline="0" noProof="0" dirty="0">
                <a:ln>
                  <a:noFill/>
                </a:ln>
                <a:solidFill>
                  <a:schemeClr val="bg1">
                    <a:lumMod val="65000"/>
                  </a:schemeClr>
                </a:solidFill>
                <a:effectLst/>
                <a:uLnTx/>
                <a:uFillTx/>
                <a:latin typeface="+mn-lt"/>
                <a:ea typeface="+mj-ea"/>
                <a:cs typeface="+mj-cs"/>
                <a:sym typeface="IBM Plex Sans Light"/>
              </a:rPr>
              <a:t>Test data/multi-table and time-series data synthesis planned for Q2/Q3’24    </a:t>
            </a:r>
          </a:p>
          <a:p>
            <a:pPr marL="285750" marR="0" lvl="0" indent="-285750" algn="l" defTabSz="2437912" rtl="0" eaLnBrk="1" fontAlgn="auto" latinLnBrk="0" hangingPunct="1">
              <a:lnSpc>
                <a:spcPct val="110000"/>
              </a:lnSpc>
              <a:spcBef>
                <a:spcPts val="0"/>
              </a:spcBef>
              <a:spcAft>
                <a:spcPts val="0"/>
              </a:spcAft>
              <a:buClrTx/>
              <a:buSzTx/>
              <a:buFontTx/>
              <a:buAutoNum type="arabicPeriod"/>
              <a:tabLst/>
              <a:defRPr/>
            </a:pPr>
            <a:r>
              <a:rPr kumimoji="0" lang="en-US" sz="1000" b="1" u="none" strike="noStrike" kern="0" cap="none" spc="0" normalizeH="0" baseline="0" noProof="0" dirty="0">
                <a:ln>
                  <a:noFill/>
                </a:ln>
                <a:solidFill>
                  <a:schemeClr val="bg1">
                    <a:lumMod val="65000"/>
                  </a:schemeClr>
                </a:solidFill>
                <a:effectLst/>
                <a:uLnTx/>
                <a:uFillTx/>
                <a:latin typeface="+mn-lt"/>
                <a:ea typeface="+mj-ea"/>
                <a:cs typeface="+mj-cs"/>
                <a:sym typeface="IBM Plex Sans Light"/>
              </a:rPr>
              <a:t>Roadmap item: </a:t>
            </a:r>
            <a:r>
              <a:rPr kumimoji="0" lang="en-US" sz="1000" b="0" u="none" strike="noStrike" kern="0" cap="none" spc="0" normalizeH="0" baseline="0" noProof="0" dirty="0">
                <a:ln>
                  <a:noFill/>
                </a:ln>
                <a:solidFill>
                  <a:schemeClr val="bg1">
                    <a:lumMod val="65000"/>
                  </a:schemeClr>
                </a:solidFill>
                <a:effectLst/>
                <a:uLnTx/>
                <a:uFillTx/>
                <a:latin typeface="+mn-lt"/>
                <a:ea typeface="+mj-ea"/>
                <a:cs typeface="+mj-cs"/>
                <a:sym typeface="IBM Plex Sans Light"/>
              </a:rPr>
              <a:t>Special data types are synthetic social security numbers, product codes, account numbers, correlated city/state/zip codes, etc.. </a:t>
            </a:r>
          </a:p>
          <a:p>
            <a:pPr algn="l"/>
            <a:endParaRPr lang="en-US" sz="1000" dirty="0">
              <a:solidFill>
                <a:srgbClr val="D1D2D3"/>
              </a:solidFill>
              <a:effectLst/>
              <a:latin typeface="+mn-lt"/>
            </a:endParaRPr>
          </a:p>
          <a:p>
            <a:endParaRPr lang="en-US" sz="1000" dirty="0">
              <a:latin typeface="+mn-lt"/>
            </a:endParaRPr>
          </a:p>
          <a:p>
            <a:endParaRPr lang="en-US" sz="1000" dirty="0">
              <a:latin typeface="+mn-lt"/>
            </a:endParaRPr>
          </a:p>
        </p:txBody>
      </p:sp>
      <p:sp>
        <p:nvSpPr>
          <p:cNvPr id="4" name="Slide Number Placeholder 3">
            <a:extLst>
              <a:ext uri="{FF2B5EF4-FFF2-40B4-BE49-F238E27FC236}">
                <a16:creationId xmlns:a16="http://schemas.microsoft.com/office/drawing/2014/main" id="{CE626EEA-8D31-2E84-8F84-43107C115AD5}"/>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4073109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4087090"/>
            <a:ext cx="6419088" cy="5326625"/>
          </a:xfrm>
        </p:spPr>
        <p:txBody>
          <a:bodyPr/>
          <a:lstStyle/>
          <a:p>
            <a:r>
              <a:rPr lang="en-US" sz="1000" dirty="0">
                <a:latin typeface="+mn-lt"/>
              </a:rPr>
              <a:t>The question that arises is, “Even though the data is synthetic, it is still generated by leveraging existing data. There must be some risk in that, right?”</a:t>
            </a:r>
          </a:p>
          <a:p>
            <a:endParaRPr lang="en-US" sz="1000" dirty="0">
              <a:latin typeface="+mn-lt"/>
            </a:endParaRPr>
          </a:p>
          <a:p>
            <a:r>
              <a:rPr lang="en-US" sz="1000" dirty="0">
                <a:latin typeface="+mn-lt"/>
              </a:rPr>
              <a:t>IBM mitigates this risk by leveraging differential privacy. Differential privacy ensures that data analysis and sharing can be performed while minimizing the risk of disclosing sensitive information. Differential privacy gives users control over the amount of privacy they </a:t>
            </a:r>
            <a:r>
              <a:rPr lang="en-US" dirty="0">
                <a:latin typeface="+mn-lt"/>
              </a:rPr>
              <a:t>need in their generated output. </a:t>
            </a:r>
            <a:r>
              <a:rPr lang="en-US" sz="1000" dirty="0">
                <a:latin typeface="+mn-lt"/>
              </a:rPr>
              <a:t>With differential privacy, users have the flexibility to determine how much privacy they want in the results. They can specify the level of data anonymization or protection to suit their needs. Guarantees are provided on the amount of privacy users are afforded. </a:t>
            </a:r>
          </a:p>
          <a:p>
            <a:endParaRPr lang="en-US" sz="1000" b="0" i="0" dirty="0">
              <a:effectLst/>
              <a:latin typeface="+mn-lt"/>
            </a:endParaRPr>
          </a:p>
          <a:p>
            <a:r>
              <a:rPr lang="en-US" sz="1000" dirty="0">
                <a:latin typeface="+mn-lt"/>
              </a:rPr>
              <a:t>Unlike traditional data randomization methods, differential privacy offers computational transparency</a:t>
            </a:r>
            <a:r>
              <a:rPr lang="en-US" dirty="0">
                <a:latin typeface="+mn-lt"/>
              </a:rPr>
              <a:t> which means that u</a:t>
            </a:r>
            <a:r>
              <a:rPr lang="en-US" sz="1000" dirty="0">
                <a:latin typeface="+mn-lt"/>
              </a:rPr>
              <a:t>sers can understand how privacy measures are applied</a:t>
            </a:r>
            <a:r>
              <a:rPr lang="en-US" dirty="0">
                <a:latin typeface="+mn-lt"/>
              </a:rPr>
              <a:t>. This </a:t>
            </a:r>
            <a:r>
              <a:rPr lang="en-US" sz="1000" dirty="0">
                <a:latin typeface="+mn-lt"/>
              </a:rPr>
              <a:t>ensures that data protection is in place without compromising the quality of the results.</a:t>
            </a:r>
          </a:p>
          <a:p>
            <a:endParaRPr lang="en-US" sz="1000" dirty="0">
              <a:latin typeface="+mn-lt"/>
            </a:endParaRPr>
          </a:p>
          <a:p>
            <a:r>
              <a:rPr lang="en-US" sz="1000" dirty="0">
                <a:latin typeface="+mn-lt"/>
              </a:rPr>
              <a:t>This privacy mechanism also identifies rare individuals in the dataset that could be identified by third-party attackers. It prevents attackers from identifying specific individuals within the data, ensuring that no personally identifiable information (PII) can be traced in the synthetic generator output. </a:t>
            </a:r>
            <a:r>
              <a:rPr lang="en-US" dirty="0">
                <a:latin typeface="+mn-lt"/>
              </a:rPr>
              <a:t>Differential privacy uses mathematical noise to preserve individuals’ privacy and confidentiality while allowing population statistics to be observed. This noise makes it exceedingly challenging for third parties to distinguish or identify specific individuals, even in datasets with minimal representation. </a:t>
            </a:r>
          </a:p>
          <a:p>
            <a:pPr algn="l"/>
            <a:r>
              <a:rPr lang="en-US" dirty="0">
                <a:latin typeface="+mn-lt"/>
              </a:rPr>
              <a:t>Example: A bank building a model to assess the creditworthiness of its customers without compromising their privacy. To do so the bank needs to have access to various financial attributes of their customers, such as income, credit history, and outstanding debts. In a traditional approach, the bank could build a credit scoring model using the exact financial data of its customers (including some sensitive information). If an attacker gains access to this model or its outputs, they could potentially reverse-engineer the data and identify specific individuals. If the bank decides to apply differential privacy to its credit scoring model, instead of using precise financial data, it injects random or scrambled information (controlled noise) into the data used for model training and decision-making. When a loan application is submitted, the bank's system evaluates the applicant's creditworthiness using the privacy-preserving model. The results, such as a credit score or loan approval decision, are also perturbed with noise.</a:t>
            </a:r>
          </a:p>
          <a:p>
            <a:pPr algn="l"/>
            <a:r>
              <a:rPr lang="en-US" dirty="0">
                <a:latin typeface="+mn-lt"/>
              </a:rPr>
              <a:t>The noise ensures that even if an attacker gains access to the model or its outputs, they cannot confidently determine the exact financial details of an individual applicant.</a:t>
            </a:r>
          </a:p>
          <a:p>
            <a:pPr algn="l"/>
            <a:endParaRPr lang="en-US" dirty="0">
              <a:latin typeface="+mn-lt"/>
            </a:endParaRPr>
          </a:p>
          <a:p>
            <a:endParaRPr lang="en-US" dirty="0">
              <a:latin typeface="+mn-lt"/>
            </a:endParaRPr>
          </a:p>
          <a:p>
            <a:r>
              <a:rPr lang="en-US" sz="1000" b="1" dirty="0">
                <a:latin typeface="+mn-lt"/>
              </a:rPr>
              <a:t>Source</a:t>
            </a:r>
            <a:r>
              <a:rPr lang="en-US" sz="1000" dirty="0">
                <a:latin typeface="+mn-lt"/>
              </a:rPr>
              <a:t>:</a:t>
            </a:r>
          </a:p>
          <a:p>
            <a:pPr marL="228600" marR="0" lvl="0" indent="-228600" algn="l" defTabSz="1828206"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dirty="0">
                <a:ln>
                  <a:noFill/>
                </a:ln>
                <a:effectLst/>
                <a:uLnTx/>
                <a:uFillTx/>
                <a:latin typeface="+mn-lt"/>
                <a:ea typeface="+mn-ea"/>
                <a:cs typeface="+mn-cs"/>
              </a:rPr>
              <a:t>“Differential Privacy: A Primer for a Non-technical Audience”, Harvard University, 2018</a:t>
            </a:r>
          </a:p>
          <a:p>
            <a:pPr marL="228600" marR="0" lvl="0" indent="-228600" algn="l" defTabSz="1828206" rtl="0" eaLnBrk="1" fontAlgn="auto" latinLnBrk="0" hangingPunct="1">
              <a:lnSpc>
                <a:spcPct val="100000"/>
              </a:lnSpc>
              <a:spcBef>
                <a:spcPts val="0"/>
              </a:spcBef>
              <a:spcAft>
                <a:spcPts val="0"/>
              </a:spcAft>
              <a:buClrTx/>
              <a:buSzTx/>
              <a:buFontTx/>
              <a:buAutoNum type="arabicPeriod"/>
              <a:tabLst/>
              <a:defRPr/>
            </a:pPr>
            <a:r>
              <a:rPr lang="en-US" b="1" dirty="0">
                <a:latin typeface="+mn-lt"/>
              </a:rPr>
              <a:t>Rare Individuals: </a:t>
            </a:r>
            <a:r>
              <a:rPr lang="en-US" dirty="0">
                <a:latin typeface="+mn-lt"/>
              </a:rPr>
              <a:t>A rare individual is a data point with unusual characteristics, behaviors, or attributes that make them stand out from the rest of the individuals in the dataset.</a:t>
            </a:r>
          </a:p>
          <a:p>
            <a:endParaRPr lang="en-US" sz="1000" dirty="0">
              <a:latin typeface="+mn-lt"/>
            </a:endParaRPr>
          </a:p>
          <a:p>
            <a:endParaRPr lang="en-US" sz="1000" dirty="0">
              <a:latin typeface="+mn-lt"/>
            </a:endParaRPr>
          </a:p>
        </p:txBody>
      </p:sp>
      <p:sp>
        <p:nvSpPr>
          <p:cNvPr id="4" name="Slide Number Placeholder 3">
            <a:extLst>
              <a:ext uri="{FF2B5EF4-FFF2-40B4-BE49-F238E27FC236}">
                <a16:creationId xmlns:a16="http://schemas.microsoft.com/office/drawing/2014/main" id="{6AE8049B-D9DE-DBB7-6DEB-08A459484E88}"/>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1013500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4087090"/>
            <a:ext cx="6419088" cy="6208133"/>
          </a:xfrm>
        </p:spPr>
        <p:txBody>
          <a:bodyPr/>
          <a:lstStyle/>
          <a:p>
            <a:r>
              <a:rPr lang="en-US" sz="1000" dirty="0">
                <a:latin typeface="+mn-lt"/>
              </a:rPr>
              <a:t>IBM provides certain metrics to assess the quality of the output generated by watsonx.ai’s synthetic data tool, specifically:</a:t>
            </a:r>
          </a:p>
          <a:p>
            <a:endParaRPr lang="en-US" sz="1000" dirty="0">
              <a:latin typeface="+mn-lt"/>
            </a:endParaRPr>
          </a:p>
          <a:p>
            <a:pPr marL="171450" indent="-171450" algn="l">
              <a:buFont typeface="Arial" panose="020B0604020202020204" pitchFamily="34" charset="0"/>
              <a:buChar char="•"/>
            </a:pPr>
            <a:r>
              <a:rPr lang="en-US" sz="1000" b="1" i="0" dirty="0">
                <a:effectLst/>
                <a:latin typeface="+mn-lt"/>
              </a:rPr>
              <a:t>Fidelity</a:t>
            </a:r>
            <a:r>
              <a:rPr lang="en-US" sz="1000" b="0" i="0" dirty="0">
                <a:effectLst/>
                <a:latin typeface="+mn-lt"/>
              </a:rPr>
              <a:t>: Fidelity measures the quality of the synthetic data by assessing its closeness in distribution to the real data. </a:t>
            </a:r>
            <a:r>
              <a:rPr lang="en-US" dirty="0">
                <a:latin typeface="+mn-lt"/>
              </a:rPr>
              <a:t>This dimension is essential to ensure that synthetic data accurately represents the statistical properties of the original dataset. Example: While developing a fraud detection model a bank may need synthetic transaction data. This synthetic dataset may include elements like transaction amounts and dates, however no real customer data, for privacy reasons. Fidelity here means the generated synthetic data closely mimics real transaction patterns, such as spending habits and transaction frequencies. If the real data shows certain spending trends, the high-fidelity synthetic data would mirror these trends. This would allow the bank to train and refine its algorithm effectively while ensuring customer privacy.</a:t>
            </a:r>
          </a:p>
          <a:p>
            <a:pPr marL="171450" indent="-171450" algn="l">
              <a:buFont typeface="Arial" panose="020B0604020202020204" pitchFamily="34" charset="0"/>
              <a:buChar char="•"/>
            </a:pPr>
            <a:endParaRPr lang="en-US" dirty="0">
              <a:latin typeface="+mn-lt"/>
            </a:endParaRPr>
          </a:p>
          <a:p>
            <a:pPr marL="171450" indent="-171450" algn="l">
              <a:buFont typeface="Arial" panose="020B0604020202020204" pitchFamily="34" charset="0"/>
              <a:buChar char="•"/>
            </a:pPr>
            <a:r>
              <a:rPr lang="en-US" sz="1000" b="1" i="0" dirty="0">
                <a:effectLst/>
                <a:latin typeface="+mn-lt"/>
              </a:rPr>
              <a:t> Fairness</a:t>
            </a:r>
            <a:r>
              <a:rPr lang="en-US" sz="1000" b="1" i="0" baseline="30000" dirty="0">
                <a:effectLst/>
                <a:latin typeface="+mn-lt"/>
              </a:rPr>
              <a:t>1</a:t>
            </a:r>
            <a:r>
              <a:rPr lang="en-US" sz="1000" b="0" i="0" dirty="0">
                <a:effectLst/>
                <a:latin typeface="+mn-lt"/>
              </a:rPr>
              <a:t>: Fairness evaluation in synthetic data is crucial in preventing bias and promoting fairness in predictive models. It assesses the presence of bias in the synthetic data and checks the fairness of predictions concerning sensitive and protected communities. Example: A</a:t>
            </a:r>
            <a:r>
              <a:rPr lang="en-US" dirty="0">
                <a:latin typeface="+mn-lt"/>
              </a:rPr>
              <a:t> bank creating synthetic data to train a credit scoring model. Fairness in this synthetic data means ensuring it doesn't contain biases against specific groups like ethnic minorities or certain age groups. If real data shows historical biases, like certain groups having less access to credit, these should not be replicated in the synthetic data. Fairness evaluation checks will help in adjusting this data to represent all groups equitably, preventing the credit scoring model from perpetuating existing disparities and ensuring fair treatment of all loan applicants.</a:t>
            </a:r>
          </a:p>
          <a:p>
            <a:pPr marL="171450" indent="-171450" algn="l">
              <a:buFont typeface="Arial" panose="020B0604020202020204" pitchFamily="34" charset="0"/>
              <a:buChar char="•"/>
            </a:pPr>
            <a:endParaRPr lang="en-US" dirty="0">
              <a:latin typeface="+mn-lt"/>
            </a:endParaRPr>
          </a:p>
          <a:p>
            <a:pPr marL="171450" indent="-171450" algn="l">
              <a:buFont typeface="Arial" panose="020B0604020202020204" pitchFamily="34" charset="0"/>
              <a:buChar char="•"/>
            </a:pPr>
            <a:r>
              <a:rPr lang="en-US" sz="1000" b="1" i="0" dirty="0">
                <a:effectLst/>
                <a:latin typeface="+mn-lt"/>
              </a:rPr>
              <a:t>Utility</a:t>
            </a:r>
            <a:r>
              <a:rPr lang="en-US" sz="1000" b="0" i="0" dirty="0">
                <a:effectLst/>
                <a:latin typeface="+mn-lt"/>
              </a:rPr>
              <a:t>: Utility measures the effectiveness of synthetic data in supporting predictive downstream tasks. It assesses the accuracy and performance of predictive models trained on the synthetic data, ensuring it maintains the data's usefulness. Example: A</a:t>
            </a:r>
            <a:r>
              <a:rPr lang="en-US" dirty="0">
                <a:latin typeface="+mn-lt"/>
              </a:rPr>
              <a:t> bank using synthetic data to test investment strategies. The utility of this synthetic data is measured by how well it helps in accurately predicting market trends and investment outcomes. If the synthetic data enables the bank's models to make predictions that closely match what would happen in the real market, it has high utility, ensuring the bank can reliably use it for strategy development.</a:t>
            </a:r>
          </a:p>
          <a:p>
            <a:pPr algn="l"/>
            <a:endParaRPr lang="en-US" dirty="0">
              <a:latin typeface="+mn-lt"/>
            </a:endParaRPr>
          </a:p>
          <a:p>
            <a:pPr marL="171450" indent="-171450" algn="l">
              <a:buFont typeface="Arial" panose="020B0604020202020204" pitchFamily="34" charset="0"/>
              <a:buChar char="•"/>
            </a:pPr>
            <a:r>
              <a:rPr lang="en-US" dirty="0">
                <a:latin typeface="+mn-lt"/>
              </a:rPr>
              <a:t> </a:t>
            </a:r>
            <a:r>
              <a:rPr lang="en-US" b="1" dirty="0">
                <a:latin typeface="+mn-lt"/>
              </a:rPr>
              <a:t>Privacy: </a:t>
            </a:r>
            <a:r>
              <a:rPr lang="en-US" dirty="0">
                <a:latin typeface="+mn-lt"/>
              </a:rPr>
              <a:t>Privacy assessment is critical to understanding the extent of real data leakage in the synthetic output. It also evaluates vulnerabilities to membership inference attacks, such as nearest neighbors (nearest neighbors refer to a technique where an attacker compares a synthetic data point to the nearest data points in the original dataset. If the synthetic data point is very close or similar to a real data point, the attacker may infer that it is a member of the original dataset.), which could potentially reveal sensitive information. Example: A bank using synthetic data to analyze customer spending habits. Privacy assessment is crucial to ensure that this synthetic data doesn't inadvertently reveal any real customer's personal information. The assessment checks if the data could be traced back to actual individuals, protecting against risks like identity theft or privacy breaches. This ensures the bank can analyze spending patterns without compromising customer confidentiality.</a:t>
            </a:r>
          </a:p>
          <a:p>
            <a:pPr algn="l"/>
            <a:endParaRPr lang="en-US" sz="1000" dirty="0">
              <a:latin typeface="+mn-lt"/>
            </a:endParaRPr>
          </a:p>
          <a:p>
            <a:r>
              <a:rPr lang="en-US" sz="1000" b="1" dirty="0">
                <a:latin typeface="+mn-lt"/>
              </a:rPr>
              <a:t>Notes</a:t>
            </a:r>
            <a:r>
              <a:rPr lang="en-US" sz="1000" dirty="0">
                <a:latin typeface="+mn-lt"/>
              </a:rPr>
              <a:t>:</a:t>
            </a:r>
          </a:p>
          <a:p>
            <a:pPr marL="228600" marR="0" lvl="0" indent="-228600" algn="l" defTabSz="2438522" rtl="0" eaLnBrk="1" fontAlgn="auto" latinLnBrk="0" hangingPunct="1">
              <a:lnSpc>
                <a:spcPct val="110000"/>
              </a:lnSpc>
              <a:spcBef>
                <a:spcPts val="0"/>
              </a:spcBef>
              <a:spcAft>
                <a:spcPts val="0"/>
              </a:spcAft>
              <a:buClrTx/>
              <a:buSzTx/>
              <a:buFontTx/>
              <a:buAutoNum type="arabicPeriod"/>
              <a:tabLst/>
              <a:defRPr/>
            </a:pPr>
            <a:r>
              <a:rPr kumimoji="0" lang="en-US" sz="1000" b="0" i="0" u="none" strike="noStrike" kern="1200" cap="none" spc="0" normalizeH="0" baseline="0" noProof="0" dirty="0">
                <a:ln>
                  <a:noFill/>
                </a:ln>
                <a:effectLst/>
                <a:uLnTx/>
                <a:uFillTx/>
                <a:latin typeface="+mn-lt"/>
                <a:ea typeface="+mn-ea"/>
                <a:cs typeface="+mn-cs"/>
              </a:rPr>
              <a:t>To be released in 2024</a:t>
            </a:r>
          </a:p>
          <a:p>
            <a:pPr marR="0" lvl="0" algn="l" defTabSz="2438522" rtl="0" eaLnBrk="1" fontAlgn="auto" latinLnBrk="0" hangingPunct="1">
              <a:lnSpc>
                <a:spcPct val="110000"/>
              </a:lnSpc>
              <a:spcBef>
                <a:spcPts val="0"/>
              </a:spcBef>
              <a:spcAft>
                <a:spcPts val="0"/>
              </a:spcAft>
              <a:buClrTx/>
              <a:buSzTx/>
              <a:tabLst/>
              <a:defRPr/>
            </a:pPr>
            <a:endParaRPr kumimoji="0" lang="en-US" sz="1000" b="0" i="0" u="none" strike="noStrike" kern="1200" cap="none" spc="0" normalizeH="0" baseline="0" noProof="0" dirty="0">
              <a:ln>
                <a:noFill/>
              </a:ln>
              <a:effectLst/>
              <a:uLnTx/>
              <a:uFillTx/>
              <a:latin typeface="+mn-lt"/>
              <a:ea typeface="+mn-ea"/>
              <a:cs typeface="+mn-cs"/>
            </a:endParaRPr>
          </a:p>
          <a:p>
            <a:endParaRPr lang="en-US" sz="1000" dirty="0">
              <a:latin typeface="+mn-lt"/>
            </a:endParaRPr>
          </a:p>
        </p:txBody>
      </p:sp>
      <p:sp>
        <p:nvSpPr>
          <p:cNvPr id="4" name="Slide Number Placeholder 3">
            <a:extLst>
              <a:ext uri="{FF2B5EF4-FFF2-40B4-BE49-F238E27FC236}">
                <a16:creationId xmlns:a16="http://schemas.microsoft.com/office/drawing/2014/main" id="{EC7A16C9-1AA6-FC9C-0EDC-A2DED8BE6337}"/>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3740849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4087090"/>
            <a:ext cx="6419088" cy="5872634"/>
          </a:xfrm>
        </p:spPr>
        <p:txBody>
          <a:bodyPr/>
          <a:lstStyle/>
          <a:p>
            <a:pPr algn="l"/>
            <a:r>
              <a:rPr lang="en-US" sz="1000" b="0" i="0" dirty="0">
                <a:effectLst/>
                <a:latin typeface="+mn-lt"/>
              </a:rPr>
              <a:t>In collaboration with an early client, </a:t>
            </a:r>
            <a:r>
              <a:rPr lang="en-US" dirty="0">
                <a:latin typeface="+mn-lt"/>
              </a:rPr>
              <a:t>IBM</a:t>
            </a:r>
            <a:r>
              <a:rPr lang="en-US" sz="1000" b="0" i="0" dirty="0">
                <a:effectLst/>
                <a:latin typeface="+mn-lt"/>
              </a:rPr>
              <a:t> leveraged a generative AI model and incorporated a differential privacy setting to ensure the privacy of the data during training and analysis. </a:t>
            </a:r>
            <a:r>
              <a:rPr lang="en-US" dirty="0">
                <a:latin typeface="+mn-lt"/>
              </a:rPr>
              <a:t>This client</a:t>
            </a:r>
            <a:r>
              <a:rPr lang="en-US" sz="1000" b="0" i="0" dirty="0">
                <a:effectLst/>
                <a:latin typeface="+mn-lt"/>
              </a:rPr>
              <a:t> trained an AI model on real data and three synthetic data variations, including one dataset built using watsonx.ai’s synthetic data generator, and two other datasets built using open-source solutions.</a:t>
            </a:r>
          </a:p>
          <a:p>
            <a:pPr algn="l"/>
            <a:endParaRPr lang="en-US" sz="1000" b="0" i="0" dirty="0">
              <a:effectLst/>
              <a:latin typeface="+mn-lt"/>
            </a:endParaRPr>
          </a:p>
          <a:p>
            <a:pPr algn="l"/>
            <a:r>
              <a:rPr lang="en-US" sz="1000" b="0" i="0" dirty="0">
                <a:effectLst/>
                <a:latin typeface="+mn-lt"/>
              </a:rPr>
              <a:t>The output demonstrates the remarkable fidelity of the data generated by watsonx.ai to the real data; note how it outperforms other open-source models. </a:t>
            </a:r>
            <a:r>
              <a:rPr lang="en-US" sz="1000" dirty="0">
                <a:latin typeface="+mn-lt"/>
              </a:rPr>
              <a:t>IBM’s</a:t>
            </a:r>
            <a:r>
              <a:rPr lang="en-US" sz="1000" b="0" i="0" dirty="0">
                <a:effectLst/>
                <a:latin typeface="+mn-lt"/>
              </a:rPr>
              <a:t> AI model's output closely mirrors the characteristics of the original data and surpasses the performance of other models provided by open-source platforms.</a:t>
            </a:r>
          </a:p>
          <a:p>
            <a:pPr algn="l"/>
            <a:endParaRPr lang="en-US" sz="1000" b="0" i="0" dirty="0">
              <a:effectLst/>
              <a:latin typeface="+mn-lt"/>
            </a:endParaRPr>
          </a:p>
          <a:p>
            <a:pPr algn="l"/>
            <a:r>
              <a:rPr lang="en-US" sz="1000" b="0" i="0" dirty="0">
                <a:effectLst/>
                <a:latin typeface="+mn-lt"/>
              </a:rPr>
              <a:t>A slight drop in quality, approximately 2.3% to 3.3%, is attributed to the application of differential privacy. The slight decrease in accuracy is a trade-off for enhanced data privacy. It arises from the controlled noise added to the data as part of the differential privacy mechanism</a:t>
            </a:r>
          </a:p>
          <a:p>
            <a:pPr algn="l"/>
            <a:endParaRPr lang="en-US" sz="1000" b="0" i="0" dirty="0">
              <a:effectLst/>
              <a:latin typeface="+mn-lt"/>
            </a:endParaRPr>
          </a:p>
          <a:p>
            <a:pPr algn="l"/>
            <a:r>
              <a:rPr lang="en-US" sz="1000" b="1" i="0" dirty="0">
                <a:effectLst/>
                <a:latin typeface="+mn-lt"/>
              </a:rPr>
              <a:t>Notes</a:t>
            </a:r>
            <a:r>
              <a:rPr lang="en-US" sz="1000" b="0" i="0" dirty="0">
                <a:effectLst/>
                <a:latin typeface="+mn-lt"/>
              </a:rPr>
              <a:t>: </a:t>
            </a:r>
          </a:p>
          <a:p>
            <a:pPr algn="l"/>
            <a:r>
              <a:rPr lang="en-US" sz="1000" b="1" i="0" dirty="0">
                <a:effectLst/>
                <a:latin typeface="+mn-lt"/>
              </a:rPr>
              <a:t>Neural network</a:t>
            </a:r>
            <a:r>
              <a:rPr lang="en-US" sz="1000" b="0" i="0" dirty="0">
                <a:effectLst/>
                <a:latin typeface="+mn-lt"/>
              </a:rPr>
              <a:t>: </a:t>
            </a:r>
            <a:r>
              <a:rPr lang="en-US" i="0" dirty="0">
                <a:effectLst/>
                <a:latin typeface="+mn-lt"/>
              </a:rPr>
              <a:t>A neural network is a method in artificial intelligence that teaches computers to process data in a way that is inspired by the human brain</a:t>
            </a:r>
          </a:p>
          <a:p>
            <a:endParaRPr lang="en-US" sz="1000" b="0" i="0" dirty="0">
              <a:effectLst/>
              <a:latin typeface="+mn-lt"/>
            </a:endParaRPr>
          </a:p>
          <a:p>
            <a:pPr algn="l"/>
            <a:r>
              <a:rPr lang="en-US" sz="1000" b="1" dirty="0">
                <a:latin typeface="+mn-lt"/>
              </a:rPr>
              <a:t>Fidelity: </a:t>
            </a:r>
            <a:r>
              <a:rPr lang="en-US" sz="1000" b="0" i="0" dirty="0">
                <a:effectLst/>
                <a:latin typeface="+mn-lt"/>
              </a:rPr>
              <a:t>Fidelity measures the quality of the synthetic data by assessing its closeness in distribution to the real data. This dimension is essential to ensure that synthetic data accurately represents the statistical properties of the original dataset.</a:t>
            </a:r>
          </a:p>
          <a:p>
            <a:endParaRPr lang="en-US" dirty="0">
              <a:latin typeface="+mn-lt"/>
            </a:endParaRPr>
          </a:p>
          <a:p>
            <a:r>
              <a:rPr lang="en-US" b="1" dirty="0">
                <a:latin typeface="+mn-lt"/>
              </a:rPr>
              <a:t>ROC: </a:t>
            </a:r>
            <a:r>
              <a:rPr lang="en-US" dirty="0">
                <a:latin typeface="+mn-lt"/>
              </a:rPr>
              <a:t>ROC stands for Receiver Operating Characteristic. It is a tool that is widely used to evaluate the performance of a classification model. The ROC curve is created on a graph by plotting the true positive rate and false positive rate. </a:t>
            </a:r>
          </a:p>
          <a:p>
            <a:pPr marL="637140" lvl="1" indent="-171450"/>
            <a:r>
              <a:rPr lang="en-US" dirty="0">
                <a:latin typeface="+mn-lt"/>
              </a:rPr>
              <a:t>True Positive Rate: Percentage of actual positives that have been correctly identified by the model. For example, if there are 100 sick patients with a disease, and the model identifies 90 of them as having the disease, then the true positive rate is 90%. </a:t>
            </a:r>
          </a:p>
          <a:p>
            <a:pPr marL="637140" lvl="1" indent="-171450"/>
            <a:r>
              <a:rPr lang="en-US" dirty="0">
                <a:latin typeface="+mn-lt"/>
              </a:rPr>
              <a:t>False Positive Rate: Percentage of cases where a test incorrectly identifies a negative case. For example, if there are 100 healthy people and the test wrongly identifies 10 of them as sick, then the false positive rate is 10%.</a:t>
            </a:r>
          </a:p>
          <a:p>
            <a:endParaRPr lang="en-US" dirty="0">
              <a:latin typeface="+mn-lt"/>
            </a:endParaRPr>
          </a:p>
          <a:p>
            <a:r>
              <a:rPr lang="en-US" b="1" dirty="0">
                <a:latin typeface="+mn-lt"/>
              </a:rPr>
              <a:t>AUC: </a:t>
            </a:r>
            <a:r>
              <a:rPr lang="en-US" dirty="0">
                <a:latin typeface="+mn-lt"/>
              </a:rPr>
              <a:t>AUC or Area Under the Curve, measures the entire two-dimensional area underneath the entire ROC curve. The value of AUC ranges from 0 to 1. A higher AUC value indicates that the model is doing a great job of distinguishing between the classes.</a:t>
            </a:r>
          </a:p>
          <a:p>
            <a:endParaRPr lang="en-US" dirty="0">
              <a:latin typeface="+mn-lt"/>
            </a:endParaRPr>
          </a:p>
        </p:txBody>
      </p:sp>
      <p:sp>
        <p:nvSpPr>
          <p:cNvPr id="4" name="Slide Number Placeholder 3">
            <a:extLst>
              <a:ext uri="{FF2B5EF4-FFF2-40B4-BE49-F238E27FC236}">
                <a16:creationId xmlns:a16="http://schemas.microsoft.com/office/drawing/2014/main" id="{235577E1-D771-B511-C3FF-1CA157B6E142}"/>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107821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b="0" i="0" dirty="0">
                <a:effectLst/>
                <a:latin typeface="+mn-lt"/>
                <a:ea typeface="Calibri" panose="020F0502020204030204" pitchFamily="34" charset="0"/>
                <a:cs typeface="Times New Roman" panose="02020603050405020304" pitchFamily="18" charset="0"/>
              </a:rPr>
              <a:t>Details are self-explanatory. Use this slide if transitioning to a demo.</a:t>
            </a:r>
          </a:p>
          <a:p>
            <a:endParaRPr lang="en-US" sz="1000" b="0" i="0" dirty="0">
              <a:effectLst/>
              <a:latin typeface="+mn-lt"/>
              <a:cs typeface="Times New Roman" panose="02020603050405020304" pitchFamily="18" charset="0"/>
            </a:endParaRPr>
          </a:p>
          <a:p>
            <a:endParaRPr lang="en-US" sz="1000" b="0" i="0" dirty="0">
              <a:effectLst/>
              <a:latin typeface="+mn-lt"/>
              <a:cs typeface="Times New Roman" panose="02020603050405020304" pitchFamily="18" charset="0"/>
            </a:endParaRPr>
          </a:p>
        </p:txBody>
      </p:sp>
      <p:sp>
        <p:nvSpPr>
          <p:cNvPr id="4" name="Slide Number Placeholder 3">
            <a:extLst>
              <a:ext uri="{FF2B5EF4-FFF2-40B4-BE49-F238E27FC236}">
                <a16:creationId xmlns:a16="http://schemas.microsoft.com/office/drawing/2014/main" id="{35050FF9-2431-60C4-BC43-37FA16C712DA}"/>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14</a:t>
            </a:fld>
            <a:endParaRPr lang="en-US" dirty="0"/>
          </a:p>
        </p:txBody>
      </p:sp>
      <p:sp>
        <p:nvSpPr>
          <p:cNvPr id="5" name="TextBox 4">
            <a:extLst>
              <a:ext uri="{FF2B5EF4-FFF2-40B4-BE49-F238E27FC236}">
                <a16:creationId xmlns:a16="http://schemas.microsoft.com/office/drawing/2014/main" id="{BFFF34E8-465B-C695-22D0-72774AE0A22B}"/>
              </a:ext>
            </a:extLst>
          </p:cNvPr>
          <p:cNvSpPr txBox="1"/>
          <p:nvPr/>
        </p:nvSpPr>
        <p:spPr>
          <a:xfrm>
            <a:off x="-1579418" y="384879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206088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gn="l"/>
            <a:r>
              <a:rPr lang="en-US" sz="1000" i="0" dirty="0">
                <a:effectLst/>
                <a:latin typeface="+mn-lt"/>
              </a:rPr>
              <a:t>This slide shows selling opportunities that can be leveraged to engage clients on watsonx.ai synthetic data generation capability.</a:t>
            </a:r>
          </a:p>
          <a:p>
            <a:pPr algn="l"/>
            <a:endParaRPr lang="en-US" sz="1000" b="1" i="0" dirty="0">
              <a:effectLst/>
              <a:latin typeface="+mn-lt"/>
            </a:endParaRPr>
          </a:p>
          <a:p>
            <a:pPr algn="l"/>
            <a:r>
              <a:rPr lang="en-US" sz="1000" b="1" i="0" dirty="0">
                <a:effectLst/>
                <a:latin typeface="+mn-lt"/>
              </a:rPr>
              <a:t>Ways to engage:</a:t>
            </a:r>
          </a:p>
          <a:p>
            <a:pPr algn="l"/>
            <a:endParaRPr lang="en-US" sz="1000" b="1" i="0" dirty="0">
              <a:effectLst/>
              <a:latin typeface="+mn-lt"/>
            </a:endParaRPr>
          </a:p>
          <a:p>
            <a:pPr marL="171450" indent="-171450" algn="l">
              <a:buFont typeface="Arial" panose="020B0604020202020204" pitchFamily="34" charset="0"/>
              <a:buChar char="•"/>
            </a:pPr>
            <a:r>
              <a:rPr lang="en-US" sz="1000" b="0" i="0" dirty="0">
                <a:effectLst/>
                <a:latin typeface="+mn-lt"/>
              </a:rPr>
              <a:t>The stats-based model is currently available on watsonx.ai and can assist with tasks like demo data, AI model training, and internal training data. Clients can start using it today to evaluate its suitability for their needs</a:t>
            </a:r>
            <a:r>
              <a:rPr lang="en-US" dirty="0">
                <a:latin typeface="+mn-lt"/>
              </a:rPr>
              <a:t>. Start a free trial here: </a:t>
            </a:r>
            <a:r>
              <a:rPr lang="en-US" dirty="0">
                <a:latin typeface="+mn-lt"/>
                <a:hlinkClick r:id="rId3"/>
              </a:rPr>
              <a:t>https://dataplatform.cloud.ibm.com/registration/stepone?context=wx</a:t>
            </a:r>
            <a:endParaRPr lang="en-US" sz="1000" b="0" i="0" dirty="0">
              <a:effectLst/>
              <a:latin typeface="+mn-lt"/>
            </a:endParaRPr>
          </a:p>
          <a:p>
            <a:pPr algn="l"/>
            <a:endParaRPr lang="en-US" sz="1000" b="0" i="0" dirty="0">
              <a:effectLst/>
              <a:latin typeface="+mn-lt"/>
            </a:endParaRPr>
          </a:p>
          <a:p>
            <a:pPr marL="171450" indent="-171450" algn="l">
              <a:buFont typeface="Arial" panose="020B0604020202020204" pitchFamily="34" charset="0"/>
              <a:buChar char="•"/>
            </a:pPr>
            <a:r>
              <a:rPr lang="en-US" sz="1000" b="0" i="0" dirty="0">
                <a:effectLst/>
                <a:latin typeface="+mn-lt"/>
              </a:rPr>
              <a:t>IBM is delighted to offer a hands-on demo of the stats-based model. This allows gaining practical experience with this tool before making any commitments. Try it out at: </a:t>
            </a:r>
            <a:r>
              <a:rPr lang="en-US" sz="1000" b="0" i="0" dirty="0">
                <a:effectLst/>
                <a:latin typeface="+mn-lt"/>
                <a:hlinkClick r:id="rId4"/>
              </a:rPr>
              <a:t>https://www.ibm.com/account/reg/us-en/signup?formid=DEMO-dataaiwatsonxai</a:t>
            </a:r>
            <a:endParaRPr lang="en-US" sz="1000" b="0" i="0" dirty="0">
              <a:effectLst/>
              <a:latin typeface="+mn-lt"/>
            </a:endParaRPr>
          </a:p>
          <a:p>
            <a:pPr marL="171450" indent="-171450" algn="l">
              <a:buFont typeface="Arial" panose="020B0604020202020204" pitchFamily="34" charset="0"/>
              <a:buChar char="•"/>
            </a:pPr>
            <a:endParaRPr lang="en-US" sz="1000" b="0" i="0" dirty="0">
              <a:effectLst/>
              <a:latin typeface="+mn-lt"/>
            </a:endParaRPr>
          </a:p>
          <a:p>
            <a:pPr marL="171450" indent="-171450" algn="l">
              <a:buFont typeface="Arial" panose="020B0604020202020204" pitchFamily="34" charset="0"/>
              <a:buChar char="•"/>
            </a:pPr>
            <a:r>
              <a:rPr lang="en-US" sz="1000" b="0" i="0" dirty="0">
                <a:effectLst/>
                <a:latin typeface="+mn-lt"/>
              </a:rPr>
              <a:t>If the stats-based model aligns with a client’s objectives, clients can consider engaging in a Proof of Concept (POC) with IBM’s Client </a:t>
            </a:r>
            <a:r>
              <a:rPr lang="en-US" dirty="0">
                <a:latin typeface="+mn-lt"/>
              </a:rPr>
              <a:t>E</a:t>
            </a:r>
            <a:r>
              <a:rPr lang="en-US" sz="1000" b="0" i="0" dirty="0">
                <a:effectLst/>
                <a:latin typeface="+mn-lt"/>
              </a:rPr>
              <a:t>ngineering (CE) team. The IBM CE team is always ready to collaborate and tailor solutions to specific client needs</a:t>
            </a:r>
            <a:r>
              <a:rPr lang="en-US" dirty="0">
                <a:latin typeface="+mn-lt"/>
              </a:rPr>
              <a:t>: </a:t>
            </a:r>
            <a:r>
              <a:rPr lang="en-US" dirty="0">
                <a:latin typeface="+mn-lt"/>
                <a:hlinkClick r:id="rId5"/>
              </a:rPr>
              <a:t>https://www.ibm.com/client-engineering</a:t>
            </a:r>
            <a:endParaRPr lang="en-US" sz="1000" b="0" i="0" dirty="0">
              <a:effectLst/>
              <a:latin typeface="+mn-lt"/>
            </a:endParaRPr>
          </a:p>
          <a:p>
            <a:pPr marL="171450" indent="-171450" algn="l">
              <a:buFont typeface="Arial" panose="020B0604020202020204" pitchFamily="34" charset="0"/>
              <a:buChar char="•"/>
            </a:pPr>
            <a:endParaRPr lang="en-US" sz="1000" b="0" i="0" dirty="0">
              <a:effectLst/>
              <a:latin typeface="+mn-lt"/>
            </a:endParaRPr>
          </a:p>
          <a:p>
            <a:pPr marL="171450" indent="-171450" algn="l">
              <a:buFont typeface="Arial" panose="020B0604020202020204" pitchFamily="34" charset="0"/>
              <a:buChar char="•"/>
            </a:pPr>
            <a:r>
              <a:rPr lang="en-US" sz="1000" b="0" i="0" dirty="0">
                <a:effectLst/>
                <a:latin typeface="+mn-lt"/>
              </a:rPr>
              <a:t>For models that are not yet released or generally available, IBM can provide early access to them. This opportunity, particularly for generative AI models, allows validating and testing these technologies ahead of their official release. </a:t>
            </a:r>
          </a:p>
          <a:p>
            <a:pPr marL="171450" indent="-171450" algn="l">
              <a:buFont typeface="Arial" panose="020B0604020202020204" pitchFamily="34" charset="0"/>
              <a:buChar char="•"/>
            </a:pPr>
            <a:endParaRPr lang="en-US" sz="1000" b="0" i="0" dirty="0">
              <a:effectLst/>
              <a:latin typeface="+mn-lt"/>
            </a:endParaRPr>
          </a:p>
          <a:p>
            <a:pPr marL="171450" indent="-171450" algn="l">
              <a:buFont typeface="Arial" panose="020B0604020202020204" pitchFamily="34" charset="0"/>
              <a:buChar char="•"/>
            </a:pPr>
            <a:r>
              <a:rPr lang="en-US" sz="1000" b="0" i="0" dirty="0">
                <a:effectLst/>
                <a:latin typeface="+mn-lt"/>
              </a:rPr>
              <a:t>If the stats-based model or early access offerings don't align with requirements, IBM is open to continued discussions. Any feedback is invaluable in shaping IBM’s synthetic roadmap, and the aim is to ensure that clients are an integral part of this process.</a:t>
            </a:r>
          </a:p>
          <a:p>
            <a:endParaRPr lang="en-US" sz="1000" dirty="0">
              <a:latin typeface="+mn-lt"/>
            </a:endParaRPr>
          </a:p>
          <a:p>
            <a:endParaRPr lang="en-US" sz="1000" dirty="0"/>
          </a:p>
        </p:txBody>
      </p:sp>
      <p:sp>
        <p:nvSpPr>
          <p:cNvPr id="4" name="Slide Number Placeholder 3">
            <a:extLst>
              <a:ext uri="{FF2B5EF4-FFF2-40B4-BE49-F238E27FC236}">
                <a16:creationId xmlns:a16="http://schemas.microsoft.com/office/drawing/2014/main" id="{B2A6EA3F-9201-253C-5FE6-D3536640B52C}"/>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51468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4109034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231775"/>
            <a:ext cx="6524625" cy="3670300"/>
          </a:xfrm>
        </p:spPr>
      </p:sp>
      <p:sp>
        <p:nvSpPr>
          <p:cNvPr id="3" name="Notes Placeholder 2"/>
          <p:cNvSpPr>
            <a:spLocks noGrp="1"/>
          </p:cNvSpPr>
          <p:nvPr>
            <p:ph type="body" idx="1"/>
          </p:nvPr>
        </p:nvSpPr>
        <p:spPr/>
        <p:txBody>
          <a:bodyPr/>
          <a:lstStyle/>
          <a:p>
            <a:r>
              <a:rPr lang="en-US" dirty="0">
                <a:latin typeface="+mn-lt"/>
                <a:ea typeface="IBM Plex Sans Light" panose="020B0403050203000203" pitchFamily="34" charset="0"/>
                <a:cs typeface="IBM Plex Sans Light" panose="020B0403050203000203" pitchFamily="34" charset="0"/>
              </a:rPr>
              <a:t>Watsonx, the new IBM platform for AI and data is designed with the three most critical elements of an AI strategy in mind: data, governance, and an AI workspace. It empowers enterprises to train, tune, and deploy AI across the business, leveraging critical, trusted data wherever it resides. </a:t>
            </a:r>
          </a:p>
          <a:p>
            <a:endParaRPr lang="en-US" dirty="0">
              <a:latin typeface="+mn-lt"/>
              <a:ea typeface="IBM Plex Sans Light" panose="020B0403050203000203" pitchFamily="34" charset="0"/>
              <a:cs typeface="IBM Plex Sans Light" panose="020B0403050203000203" pitchFamily="34" charset="0"/>
            </a:endParaRPr>
          </a:p>
          <a:p>
            <a:r>
              <a:rPr lang="en-US" dirty="0">
                <a:latin typeface="+mn-lt"/>
                <a:ea typeface="IBM Plex Sans Light" panose="020B0403050203000203" pitchFamily="34" charset="0"/>
                <a:cs typeface="IBM Plex Sans Light" panose="020B0403050203000203" pitchFamily="34" charset="0"/>
              </a:rPr>
              <a:t>This platform has three components: </a:t>
            </a:r>
          </a:p>
          <a:p>
            <a:pPr defTabSz="2482903">
              <a:defRPr/>
            </a:pPr>
            <a:endParaRPr lang="en-US" kern="100" dirty="0">
              <a:latin typeface="+mn-lt"/>
              <a:ea typeface="Calibri" panose="020F0502020204030204" pitchFamily="34" charset="0"/>
              <a:cs typeface="Times New Roman" panose="02020603050405020304" pitchFamily="18" charset="0"/>
            </a:endParaRPr>
          </a:p>
          <a:p>
            <a:pPr marL="232761" indent="-232761" defTabSz="2482903">
              <a:buFont typeface="Arial" panose="020B0604020202020204" pitchFamily="34" charset="0"/>
              <a:buChar char="•"/>
              <a:defRPr/>
            </a:pPr>
            <a:r>
              <a:rPr lang="en-US" b="1" dirty="0">
                <a:latin typeface="+mn-lt"/>
              </a:rPr>
              <a:t>watsonx.ai - </a:t>
            </a:r>
            <a:r>
              <a:rPr lang="en-US" kern="100" dirty="0">
                <a:latin typeface="+mn-lt"/>
                <a:ea typeface="Calibri" panose="020F0502020204030204" pitchFamily="34" charset="0"/>
                <a:cs typeface="Times New Roman" panose="02020603050405020304" pitchFamily="18" charset="0"/>
              </a:rPr>
              <a:t>A studio that clients can use </a:t>
            </a:r>
            <a:r>
              <a:rPr lang="en-US" dirty="0">
                <a:latin typeface="+mn-lt"/>
                <a:ea typeface="IBM Plex Sans Light" panose="020B0403050203000203" pitchFamily="34" charset="0"/>
                <a:cs typeface="IBM Plex Sans Light" panose="020B0403050203000203" pitchFamily="34" charset="0"/>
              </a:rPr>
              <a:t>to train, validate, tune, and deploy both machine learning (ML) AI models as well as foundation models (FM) for generative AI. This platform combines best-of-breed architectures with a rigorous focus on data acquisition, provenance, and quality, to serve enterprise needs.</a:t>
            </a:r>
          </a:p>
          <a:p>
            <a:pPr marL="232761" indent="-232761" defTabSz="2482903">
              <a:buFont typeface="Arial" panose="020B0604020202020204" pitchFamily="34" charset="0"/>
              <a:buChar char="•"/>
              <a:defRPr/>
            </a:pPr>
            <a:endParaRPr lang="en-US" kern="100" dirty="0">
              <a:latin typeface="+mn-lt"/>
              <a:ea typeface="Calibri" panose="020F0502020204030204" pitchFamily="34" charset="0"/>
              <a:cs typeface="Times New Roman" panose="02020603050405020304" pitchFamily="18" charset="0"/>
            </a:endParaRPr>
          </a:p>
          <a:p>
            <a:pPr marL="232761" indent="-232761" defTabSz="2482903">
              <a:buFont typeface="Arial" panose="020B0604020202020204" pitchFamily="34" charset="0"/>
              <a:buChar char="•"/>
              <a:defRPr/>
            </a:pPr>
            <a:r>
              <a:rPr lang="en-US" b="1" kern="100" dirty="0">
                <a:latin typeface="+mn-lt"/>
                <a:ea typeface="Calibri" panose="020F0502020204030204" pitchFamily="34" charset="0"/>
                <a:cs typeface="Times New Roman" panose="02020603050405020304" pitchFamily="18" charset="0"/>
              </a:rPr>
              <a:t>w</a:t>
            </a:r>
            <a:r>
              <a:rPr lang="en-US" b="1" dirty="0">
                <a:latin typeface="+mn-lt"/>
              </a:rPr>
              <a:t>atsonx</a:t>
            </a:r>
            <a:r>
              <a:rPr lang="en-US" b="1" kern="100" dirty="0">
                <a:latin typeface="+mn-lt"/>
                <a:ea typeface="Calibri" panose="020F0502020204030204" pitchFamily="34" charset="0"/>
                <a:cs typeface="Times New Roman" panose="02020603050405020304" pitchFamily="18" charset="0"/>
              </a:rPr>
              <a:t>.data - </a:t>
            </a:r>
            <a:r>
              <a:rPr lang="en-US" dirty="0">
                <a:latin typeface="+mn-lt"/>
                <a:ea typeface="IBM Plex Sans Light" panose="020B0403050203000203" pitchFamily="34" charset="0"/>
                <a:cs typeface="IBM Plex Sans Light" panose="020B0403050203000203" pitchFamily="34" charset="0"/>
              </a:rPr>
              <a:t>Makes it possible for enterprises to scale AI workloads using all their data with a fit-for-purpose next generation (multicloud and multi-engine) data lakehouse service optimized for governed data and AI workloads, supported by querying, governance, and open data formats to access and share data.</a:t>
            </a:r>
            <a:r>
              <a:rPr lang="en-US" kern="100" dirty="0">
                <a:latin typeface="+mn-lt"/>
                <a:ea typeface="Calibri" panose="020F0502020204030204" pitchFamily="34" charset="0"/>
                <a:cs typeface="Times New Roman" panose="02020603050405020304" pitchFamily="18" charset="0"/>
              </a:rPr>
              <a:t> Watsonx.data is based on open-source technologies, including Presto, Iceberg, Spark, and more.</a:t>
            </a:r>
          </a:p>
          <a:p>
            <a:pPr marL="232761" indent="-232761" defTabSz="2482903">
              <a:buFont typeface="Arial" panose="020B0604020202020204" pitchFamily="34" charset="0"/>
              <a:buChar char="•"/>
              <a:defRPr/>
            </a:pPr>
            <a:endParaRPr lang="en-US" kern="100" dirty="0">
              <a:latin typeface="+mn-lt"/>
              <a:ea typeface="Calibri" panose="020F0502020204030204" pitchFamily="34" charset="0"/>
              <a:cs typeface="Times New Roman" panose="02020603050405020304" pitchFamily="18" charset="0"/>
            </a:endParaRPr>
          </a:p>
          <a:p>
            <a:pPr marL="232761" indent="-232761" defTabSz="2482903">
              <a:buFont typeface="Arial" panose="020B0604020202020204" pitchFamily="34" charset="0"/>
              <a:buChar char="•"/>
              <a:defRPr/>
            </a:pPr>
            <a:r>
              <a:rPr lang="en-US" b="1" kern="100" dirty="0">
                <a:latin typeface="+mn-lt"/>
                <a:ea typeface="Calibri" panose="020F0502020204030204" pitchFamily="34" charset="0"/>
                <a:cs typeface="Times New Roman" panose="02020603050405020304" pitchFamily="18" charset="0"/>
              </a:rPr>
              <a:t>watson</a:t>
            </a:r>
            <a:r>
              <a:rPr lang="en-US" b="1" dirty="0">
                <a:latin typeface="+mn-lt"/>
              </a:rPr>
              <a:t>x</a:t>
            </a:r>
            <a:r>
              <a:rPr lang="en-US" b="1" kern="100" dirty="0">
                <a:latin typeface="+mn-lt"/>
                <a:ea typeface="Calibri" panose="020F0502020204030204" pitchFamily="34" charset="0"/>
                <a:cs typeface="Times New Roman" panose="02020603050405020304" pitchFamily="18" charset="0"/>
              </a:rPr>
              <a:t>.governance - </a:t>
            </a:r>
            <a:r>
              <a:rPr lang="en-US" kern="100" dirty="0">
                <a:latin typeface="+mn-lt"/>
                <a:ea typeface="Calibri" panose="020F0502020204030204" pitchFamily="34" charset="0"/>
                <a:cs typeface="Times New Roman" panose="02020603050405020304" pitchFamily="18" charset="0"/>
              </a:rPr>
              <a:t>Helps companies put AI into production </a:t>
            </a:r>
            <a:r>
              <a:rPr lang="en-US" dirty="0">
                <a:latin typeface="+mn-lt"/>
                <a:ea typeface="IBM Plex Sans Light" panose="020B0403050203000203" pitchFamily="34" charset="0"/>
                <a:cs typeface="IBM Plex Sans Light" panose="020B0403050203000203" pitchFamily="34" charset="0"/>
              </a:rPr>
              <a:t>by providing an end-to-end solution that encompasses both data and AI governance to enable responsible, transparent, and explainable AI workflows. </a:t>
            </a:r>
            <a:r>
              <a:rPr lang="en-US" kern="100" dirty="0">
                <a:latin typeface="+mn-lt"/>
                <a:ea typeface="Calibri" panose="020F0502020204030204" pitchFamily="34" charset="0"/>
                <a:cs typeface="Times New Roman" panose="02020603050405020304" pitchFamily="18" charset="0"/>
              </a:rPr>
              <a:t>AI governance</a:t>
            </a:r>
            <a:r>
              <a:rPr lang="en-US" dirty="0">
                <a:latin typeface="+mn-lt"/>
                <a:ea typeface="IBM Plex Sans Light" panose="020B0403050203000203" pitchFamily="34" charset="0"/>
                <a:cs typeface="IBM Plex Sans Light" panose="020B0403050203000203" pitchFamily="34" charset="0"/>
              </a:rPr>
              <a:t> helps business analysts </a:t>
            </a:r>
            <a:r>
              <a:rPr lang="en-US" kern="100" dirty="0">
                <a:latin typeface="+mn-lt"/>
                <a:ea typeface="Calibri" panose="020F0502020204030204" pitchFamily="34" charset="0"/>
                <a:cs typeface="Times New Roman" panose="02020603050405020304" pitchFamily="18" charset="0"/>
              </a:rPr>
              <a:t>understand the trustworthiness of their AI solutions.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537778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663" y="209550"/>
            <a:ext cx="6418262" cy="3611563"/>
          </a:xfrm>
        </p:spPr>
      </p:sp>
      <p:sp>
        <p:nvSpPr>
          <p:cNvPr id="3" name="Notes Placeholder 2"/>
          <p:cNvSpPr>
            <a:spLocks noGrp="1"/>
          </p:cNvSpPr>
          <p:nvPr>
            <p:ph type="body" idx="1"/>
          </p:nvPr>
        </p:nvSpPr>
        <p:spPr/>
        <p:txBody>
          <a:bodyPr/>
          <a:lstStyle/>
          <a:p>
            <a:r>
              <a:rPr lang="en-US" dirty="0"/>
              <a:t>IBM </a:t>
            </a:r>
            <a:r>
              <a:rPr lang="en-US" dirty="0" err="1"/>
              <a:t>watsonx.ai</a:t>
            </a:r>
            <a:r>
              <a:rPr lang="en-US" dirty="0"/>
              <a:t> is our enterprise-ready next-generation studio for AI builders, bringing together traditional </a:t>
            </a:r>
            <a:r>
              <a:rPr lang="en-US" dirty="0">
                <a:hlinkClick r:id="rId3">
                  <a:extLst>
                    <a:ext uri="{A12FA001-AC4F-418D-AE19-62706E023703}">
                      <ahyp:hlinkClr xmlns:ahyp="http://schemas.microsoft.com/office/drawing/2018/hyperlinkcolor" val="tx"/>
                    </a:ext>
                  </a:extLst>
                </a:hlinkClick>
              </a:rPr>
              <a:t>machine learning</a:t>
            </a:r>
            <a:r>
              <a:rPr lang="en-US" dirty="0"/>
              <a:t> (ML) and new </a:t>
            </a:r>
            <a:r>
              <a:rPr lang="en-US" dirty="0">
                <a:hlinkClick r:id="rId4">
                  <a:extLst>
                    <a:ext uri="{A12FA001-AC4F-418D-AE19-62706E023703}">
                      <ahyp:hlinkClr xmlns:ahyp="http://schemas.microsoft.com/office/drawing/2018/hyperlinkcolor" val="tx"/>
                    </a:ext>
                  </a:extLst>
                </a:hlinkClick>
              </a:rPr>
              <a:t>generative AI</a:t>
            </a:r>
            <a:r>
              <a:rPr lang="en-US" dirty="0"/>
              <a:t> capabilities powered by </a:t>
            </a:r>
            <a:r>
              <a:rPr lang="en-US" dirty="0">
                <a:hlinkClick r:id="rId5">
                  <a:extLst>
                    <a:ext uri="{A12FA001-AC4F-418D-AE19-62706E023703}">
                      <ahyp:hlinkClr xmlns:ahyp="http://schemas.microsoft.com/office/drawing/2018/hyperlinkcolor" val="tx"/>
                    </a:ext>
                  </a:extLst>
                </a:hlinkClick>
              </a:rPr>
              <a:t>foundation models</a:t>
            </a:r>
            <a:r>
              <a:rPr lang="en-US" dirty="0"/>
              <a:t>. With watsonx.ai, businesses can effectively train, validate, tune, and deploy AI models with confidence and at scale across their enterprise. </a:t>
            </a:r>
          </a:p>
          <a:p>
            <a:r>
              <a:rPr lang="en-US" dirty="0"/>
              <a:t>There are four main components of watsonx.ai –</a:t>
            </a:r>
            <a:endParaRPr lang="en-US" dirty="0">
              <a:cs typeface="Calibri"/>
            </a:endParaRPr>
          </a:p>
          <a:p>
            <a:endParaRPr lang="en-US" dirty="0"/>
          </a:p>
          <a:p>
            <a:pPr marL="228600" indent="-228600">
              <a:buFont typeface="Arial" panose="020B0604020202020204" pitchFamily="34" charset="0"/>
              <a:buChar char="•"/>
            </a:pPr>
            <a:r>
              <a:rPr lang="en-US" dirty="0"/>
              <a:t>Foundation models: Clients have access to IBM-selected open-source models from Hugging Face as well as a family of IBM-trained foundation models of different sizes and architectures, starting with Slate, specifically used for non-generative AI tasks such as extraction and classification. </a:t>
            </a:r>
            <a:endParaRPr lang="en-US" dirty="0">
              <a:cs typeface="Calibri" panose="020F0502020204030204"/>
            </a:endParaRPr>
          </a:p>
          <a:p>
            <a:pPr marL="228600" indent="-228600">
              <a:buFont typeface="Arial" panose="020B0604020202020204" pitchFamily="34" charset="0"/>
              <a:buChar char="•"/>
            </a:pPr>
            <a:r>
              <a:rPr lang="en-US" dirty="0"/>
              <a:t>Prompt Lab: Where AI builders can work with foundation models and build prompts using prompt engineering. Within the Prompt Lab, users can experiment with zero-shot, one-shot, or few-shot prompting to support a range of Natural Language Processing (NLP) type tasks including question answering, content generation and summarization, text classification, and extraction. </a:t>
            </a:r>
            <a:endParaRPr lang="en-US" dirty="0">
              <a:cs typeface="Calibri"/>
            </a:endParaRPr>
          </a:p>
          <a:p>
            <a:pPr marL="228600" indent="-228600">
              <a:buFont typeface="Arial" panose="020B0604020202020204" pitchFamily="34" charset="0"/>
              <a:buChar char="•"/>
            </a:pPr>
            <a:r>
              <a:rPr lang="en-US" dirty="0"/>
              <a:t>Tuning Studio* (coming soon): Subsequent </a:t>
            </a:r>
            <a:r>
              <a:rPr lang="en-US" dirty="0" err="1"/>
              <a:t>watsonx.ai</a:t>
            </a:r>
            <a:r>
              <a:rPr lang="en-US" dirty="0"/>
              <a:t> releases will include capabilities for prompt tuning and fine-tuning foundation models as part of our Tuning Studio to help tune your foundation models with labeled data for better performance and accuracy, without changing the underlying weights of the foundation model. </a:t>
            </a:r>
            <a:endParaRPr lang="en-US" dirty="0">
              <a:cs typeface="Calibri" panose="020F0502020204030204"/>
            </a:endParaRP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t>Data Science and MLOps: Build machine learning models either visually or with code automatically, with end-to-end lifecycle explainability and fairness. Use MLOps to simplify model production from any tool and provide automatic model retraining. You can even address any data gap by creating synthetic tabular data. </a:t>
            </a:r>
            <a:endParaRPr lang="en-US" dirty="0">
              <a:cs typeface="Calibri"/>
            </a:endParaRP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481777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b="0" i="0" dirty="0">
                <a:effectLst/>
                <a:latin typeface="+mn-lt"/>
              </a:rPr>
              <a:t>IBM has engaged with professionals from finance, telecommunications, insurance, health, automotive, marketing, and communications. A common issue IBM has found </a:t>
            </a:r>
            <a:r>
              <a:rPr lang="en-US" dirty="0">
                <a:latin typeface="+mn-lt"/>
              </a:rPr>
              <a:t>out is that the AI journey</a:t>
            </a:r>
            <a:r>
              <a:rPr lang="en-US" sz="1000" b="0" i="0" dirty="0">
                <a:effectLst/>
                <a:latin typeface="+mn-lt"/>
              </a:rPr>
              <a:t> needs more data. It's crucial for </a:t>
            </a:r>
            <a:r>
              <a:rPr lang="en-US" dirty="0">
                <a:latin typeface="+mn-lt"/>
              </a:rPr>
              <a:t>clients </a:t>
            </a:r>
            <a:r>
              <a:rPr lang="en-US" sz="1000" b="0" i="0" dirty="0">
                <a:effectLst/>
                <a:latin typeface="+mn-lt"/>
              </a:rPr>
              <a:t>to understand the importance of synthetic data and how it addresses real data gaps across various industries. </a:t>
            </a:r>
          </a:p>
          <a:p>
            <a:r>
              <a:rPr lang="en-US" sz="1000" b="0" i="0" dirty="0">
                <a:effectLst/>
                <a:latin typeface="+mn-lt"/>
              </a:rPr>
              <a:t>These data gaps have become an innovation challenge, hindering companies from keeping up in the dynamically changing market in which AI can help their business. This bottleneck leads to slow progress and low model deployment rates, as can be seen by the real client quotes on this slide. For example, a fintech firm could only deploy 2% (4/200 = 2/100 = 2%) of all models they developed and a telecommunication company notes that the use of real data with their AI journey created availability issues too. Dat</a:t>
            </a:r>
            <a:r>
              <a:rPr lang="en-US" sz="1000" dirty="0">
                <a:latin typeface="+mn-lt"/>
              </a:rPr>
              <a:t>a privacy and security </a:t>
            </a:r>
            <a:r>
              <a:rPr lang="en-US" sz="1000" b="0" i="0" dirty="0">
                <a:effectLst/>
                <a:latin typeface="+mn-lt"/>
              </a:rPr>
              <a:t>are a genuine challenge for businesses.</a:t>
            </a:r>
          </a:p>
          <a:p>
            <a:endParaRPr lang="en-US" sz="1600" dirty="0">
              <a:latin typeface="+mn-lt"/>
            </a:endParaRPr>
          </a:p>
          <a:p>
            <a:r>
              <a:rPr lang="en-US" b="1" dirty="0">
                <a:latin typeface="+mn-lt"/>
              </a:rPr>
              <a:t>Notes:</a:t>
            </a:r>
          </a:p>
          <a:p>
            <a:r>
              <a:rPr lang="en-US" b="1" dirty="0">
                <a:latin typeface="+mn-lt"/>
              </a:rPr>
              <a:t>1. Data gap: </a:t>
            </a:r>
            <a:r>
              <a:rPr lang="en-US" dirty="0">
                <a:latin typeface="+mn-lt"/>
              </a:rPr>
              <a:t>Data gap refers to a missing or incomplete set of data within a dataset or information that is not available but is needed for a specific analysis, task, or decision-making process. It represents a portion of data that is absent, either because it was not collected, not recorded, or not available for some other reason.</a:t>
            </a:r>
            <a:endParaRPr lang="en-US" sz="1600" dirty="0"/>
          </a:p>
          <a:p>
            <a:endParaRPr lang="en-US" dirty="0"/>
          </a:p>
        </p:txBody>
      </p:sp>
      <p:sp>
        <p:nvSpPr>
          <p:cNvPr id="4" name="Slide Number Placeholder 3">
            <a:extLst>
              <a:ext uri="{FF2B5EF4-FFF2-40B4-BE49-F238E27FC236}">
                <a16:creationId xmlns:a16="http://schemas.microsoft.com/office/drawing/2014/main" id="{331DBFEF-040F-51A6-B08A-9A38E971077A}"/>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2089271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gn="l"/>
            <a:r>
              <a:rPr lang="en-US" dirty="0">
                <a:latin typeface="+mn-lt"/>
              </a:rPr>
              <a:t>As this self-explanatory slide illustrates, u</a:t>
            </a:r>
            <a:r>
              <a:rPr lang="en-US" sz="1000" b="0" i="0" dirty="0">
                <a:effectLst/>
                <a:latin typeface="+mn-lt"/>
              </a:rPr>
              <a:t>sing real data to address data gaps exposes businesses to additional risks, including financial penalties. For example, </a:t>
            </a:r>
            <a:r>
              <a:rPr lang="en-US" dirty="0">
                <a:latin typeface="+mn-lt"/>
              </a:rPr>
              <a:t>p</a:t>
            </a:r>
            <a:r>
              <a:rPr lang="en-US" sz="1000" b="0" i="0" dirty="0">
                <a:effectLst/>
                <a:latin typeface="+mn-lt"/>
              </a:rPr>
              <a:t>rivacy concerns have led to hefty costs, discouraging companies from collecting new data. </a:t>
            </a:r>
            <a:endParaRPr lang="en-US" dirty="0">
              <a:latin typeface="+mn-lt"/>
            </a:endParaRPr>
          </a:p>
          <a:p>
            <a:r>
              <a:rPr lang="en-US" dirty="0">
                <a:latin typeface="+mn-lt"/>
              </a:rPr>
              <a:t>There have been 2.3 billion worth of penalties since 2017 related to the General Data Protection Regulation (GDPR) and privacy. On average, companies are spending 59% of their AI budget on gathering training data and the delays in accessing real data have frustrated lines of businesses, with some waiting for weeks or even months for access to data with their Enterprise to even start their AI journey.</a:t>
            </a:r>
          </a:p>
          <a:p>
            <a:pPr algn="l"/>
            <a:endParaRPr lang="en-US" sz="1000" dirty="0">
              <a:latin typeface="+mn-lt"/>
            </a:endParaRPr>
          </a:p>
          <a:p>
            <a:pPr algn="l"/>
            <a:r>
              <a:rPr lang="en-US" sz="1000" b="0" i="0" dirty="0">
                <a:effectLst/>
                <a:latin typeface="+mn-lt"/>
              </a:rPr>
              <a:t>But where there are challenges, there are also opportunities</a:t>
            </a:r>
            <a:r>
              <a:rPr lang="en-US" b="0" i="0" dirty="0">
                <a:effectLst/>
                <a:latin typeface="+mn-lt"/>
              </a:rPr>
              <a:t> for IBM to solve these issues creating solutions for clients</a:t>
            </a:r>
            <a:r>
              <a:rPr lang="en-US" dirty="0">
                <a:latin typeface="+mn-lt"/>
              </a:rPr>
              <a:t>.</a:t>
            </a:r>
            <a:endParaRPr lang="en-US" sz="1000" dirty="0">
              <a:latin typeface="+mn-lt"/>
            </a:endParaRPr>
          </a:p>
          <a:p>
            <a:endParaRPr lang="en-US" sz="1000" dirty="0">
              <a:latin typeface="+mn-lt"/>
            </a:endParaRPr>
          </a:p>
          <a:p>
            <a:endParaRPr lang="en-US" sz="1000" dirty="0">
              <a:latin typeface="+mn-lt"/>
            </a:endParaRPr>
          </a:p>
          <a:p>
            <a:r>
              <a:rPr lang="en-US" sz="1000" b="1" dirty="0">
                <a:latin typeface="+mn-lt"/>
              </a:rPr>
              <a:t>Sources</a:t>
            </a:r>
            <a:r>
              <a:rPr lang="en-US" sz="1000" dirty="0">
                <a:latin typeface="+mn-lt"/>
              </a:rPr>
              <a:t>:</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0" dirty="0">
                <a:latin typeface="+mn-lt"/>
              </a:rPr>
              <a:t>1. https://</a:t>
            </a:r>
            <a:r>
              <a:rPr lang="en-US" sz="1000" kern="0" dirty="0" err="1">
                <a:latin typeface="+mn-lt"/>
              </a:rPr>
              <a:t>www.eqs.com</a:t>
            </a:r>
            <a:r>
              <a:rPr lang="en-US" sz="1000" kern="0" dirty="0">
                <a:latin typeface="+mn-lt"/>
              </a:rPr>
              <a:t>/compliance-blog/biggest-</a:t>
            </a:r>
            <a:r>
              <a:rPr lang="en-US" sz="1000" kern="0" dirty="0" err="1">
                <a:latin typeface="+mn-lt"/>
              </a:rPr>
              <a:t>gdpr</a:t>
            </a:r>
            <a:r>
              <a:rPr lang="en-US" sz="1000" kern="0" dirty="0">
                <a:latin typeface="+mn-lt"/>
              </a:rPr>
              <a:t>-fines/</a:t>
            </a:r>
            <a:br>
              <a:rPr lang="en-US" sz="1000" kern="0" dirty="0">
                <a:latin typeface="+mn-lt"/>
              </a:rPr>
            </a:br>
            <a:r>
              <a:rPr lang="en-US" sz="1000" kern="0" dirty="0">
                <a:latin typeface="+mn-lt"/>
              </a:rPr>
              <a:t>2. https://</a:t>
            </a:r>
            <a:r>
              <a:rPr lang="en-US" sz="1000" kern="0" dirty="0" err="1">
                <a:latin typeface="+mn-lt"/>
              </a:rPr>
              <a:t>www.lxt.ai</a:t>
            </a:r>
            <a:r>
              <a:rPr lang="en-US" sz="1000" kern="0" dirty="0">
                <a:latin typeface="+mn-lt"/>
              </a:rPr>
              <a:t>/path-ai-maturity/</a:t>
            </a:r>
            <a:endParaRPr lang="en-US" sz="1000" kern="0" dirty="0">
              <a:solidFill>
                <a:srgbClr val="FF0000"/>
              </a:solidFill>
              <a:latin typeface="+mn-lt"/>
            </a:endParaRPr>
          </a:p>
          <a:p>
            <a:endParaRPr lang="en-US" sz="1600" dirty="0"/>
          </a:p>
          <a:p>
            <a:endParaRPr lang="en-US" dirty="0"/>
          </a:p>
        </p:txBody>
      </p:sp>
      <p:sp>
        <p:nvSpPr>
          <p:cNvPr id="4" name="Slide Number Placeholder 3">
            <a:extLst>
              <a:ext uri="{FF2B5EF4-FFF2-40B4-BE49-F238E27FC236}">
                <a16:creationId xmlns:a16="http://schemas.microsoft.com/office/drawing/2014/main" id="{DFD82B1E-F588-BBB2-367B-C048A88A1970}"/>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161428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4087090"/>
            <a:ext cx="6419088" cy="5056910"/>
          </a:xfrm>
        </p:spPr>
        <p:txBody>
          <a:bodyPr/>
          <a:lstStyle/>
          <a:p>
            <a:r>
              <a:rPr lang="en-US" sz="1000" dirty="0">
                <a:latin typeface="+mn-lt"/>
              </a:rPr>
              <a:t>Synthetic data is the solution to circumvent the issues detailed so far in the presentation because it offers clients a quicker, cost-effective, and less risky alternative to close the data gap. Synthetic data offers several benefits, including faster innovation and go-to-market speed, reduced privacy risk, reduced costs, scalability, and data sharing and monetization capabilities. Specifically:</a:t>
            </a:r>
          </a:p>
          <a:p>
            <a:endParaRPr lang="en-US" sz="1000" dirty="0">
              <a:solidFill>
                <a:srgbClr val="D1D2D3"/>
              </a:solidFill>
              <a:latin typeface="+mn-lt"/>
            </a:endParaRPr>
          </a:p>
          <a:p>
            <a:pPr marL="171450" indent="-171450">
              <a:buFont typeface="Arial" panose="020B0604020202020204" pitchFamily="34" charset="0"/>
              <a:buChar char="•"/>
            </a:pPr>
            <a:r>
              <a:rPr lang="en-US" sz="1000" b="1" dirty="0">
                <a:latin typeface="+mn-lt"/>
              </a:rPr>
              <a:t>Innovation Speed: </a:t>
            </a:r>
            <a:r>
              <a:rPr lang="en-US" sz="1000" dirty="0">
                <a:latin typeface="+mn-lt"/>
              </a:rPr>
              <a:t>In terms of faster innovation and go-to-market speed, companies no longer need to wait for data. Companies can generate their own data, quickly. </a:t>
            </a:r>
          </a:p>
          <a:p>
            <a:pPr marL="171450" indent="-171450">
              <a:buFont typeface="Arial" panose="020B0604020202020204" pitchFamily="34" charset="0"/>
              <a:buChar char="•"/>
            </a:pPr>
            <a:endParaRPr lang="en-US" sz="1000" b="1" dirty="0">
              <a:latin typeface="+mn-lt"/>
            </a:endParaRPr>
          </a:p>
          <a:p>
            <a:pPr marL="171450" indent="-171450">
              <a:buFont typeface="Arial" panose="020B0604020202020204" pitchFamily="34" charset="0"/>
              <a:buChar char="•"/>
            </a:pPr>
            <a:r>
              <a:rPr lang="en-US" sz="1000" b="1" dirty="0">
                <a:latin typeface="+mn-lt"/>
              </a:rPr>
              <a:t>Risk Reduction: </a:t>
            </a:r>
            <a:r>
              <a:rPr lang="en-US" sz="1000" dirty="0">
                <a:latin typeface="+mn-lt"/>
              </a:rPr>
              <a:t>Since the generated data is synthetic, companies can also reduce privacy risks. IBM has added an additional mechanism to watsonx.ai’s synthetic data generation process to help clients get more insights and control over how much privacy protection to guarantee with every synthetic data generation job run at a reduced cost. </a:t>
            </a:r>
          </a:p>
          <a:p>
            <a:pPr marL="171450" indent="-171450">
              <a:buFont typeface="Arial" panose="020B0604020202020204" pitchFamily="34" charset="0"/>
              <a:buChar char="•"/>
            </a:pPr>
            <a:endParaRPr lang="en-US" sz="1000" b="1" dirty="0">
              <a:latin typeface="+mn-lt"/>
            </a:endParaRPr>
          </a:p>
          <a:p>
            <a:pPr marL="171450" indent="-171450">
              <a:buFont typeface="Arial" panose="020B0604020202020204" pitchFamily="34" charset="0"/>
              <a:buChar char="•"/>
            </a:pPr>
            <a:r>
              <a:rPr lang="en-US" sz="1000" b="1" dirty="0">
                <a:latin typeface="+mn-lt"/>
              </a:rPr>
              <a:t>Cost Reduction: </a:t>
            </a:r>
            <a:r>
              <a:rPr lang="en-US" sz="1000" dirty="0">
                <a:latin typeface="+mn-lt"/>
              </a:rPr>
              <a:t>Companies can reduce costs by spending less time collecting data or spending on financial penalties. </a:t>
            </a:r>
          </a:p>
          <a:p>
            <a:pPr marL="171450" indent="-171450" algn="l">
              <a:buFont typeface="Arial" panose="020B0604020202020204" pitchFamily="34" charset="0"/>
              <a:buChar char="•"/>
            </a:pPr>
            <a:endParaRPr lang="en-US" sz="1000" b="1" dirty="0">
              <a:latin typeface="+mn-lt"/>
            </a:endParaRPr>
          </a:p>
          <a:p>
            <a:pPr marL="171450" indent="-171450" algn="l">
              <a:buFont typeface="Arial" panose="020B0604020202020204" pitchFamily="34" charset="0"/>
              <a:buChar char="•"/>
            </a:pPr>
            <a:r>
              <a:rPr lang="en-US" sz="1000" b="1" dirty="0">
                <a:latin typeface="+mn-lt"/>
              </a:rPr>
              <a:t>Scale: </a:t>
            </a:r>
            <a:r>
              <a:rPr lang="en-US" sz="1000" dirty="0">
                <a:latin typeface="+mn-lt"/>
              </a:rPr>
              <a:t>Clients can shift focus on data that is needed for scale, because they can generate as much synthetic data as they need for a particular use case.</a:t>
            </a:r>
          </a:p>
          <a:p>
            <a:pPr marL="171450" indent="-171450" algn="l">
              <a:buFont typeface="Arial" panose="020B0604020202020204" pitchFamily="34" charset="0"/>
              <a:buChar char="•"/>
            </a:pPr>
            <a:endParaRPr lang="en-US" sz="1000" b="1" dirty="0">
              <a:latin typeface="+mn-lt"/>
            </a:endParaRPr>
          </a:p>
          <a:p>
            <a:pPr marL="171450" indent="-171450" algn="l">
              <a:buFont typeface="Arial" panose="020B0604020202020204" pitchFamily="34" charset="0"/>
              <a:buChar char="•"/>
            </a:pPr>
            <a:r>
              <a:rPr lang="en-US" sz="1000" b="1" dirty="0">
                <a:latin typeface="+mn-lt"/>
              </a:rPr>
              <a:t>Sharing and Monetization: </a:t>
            </a:r>
            <a:r>
              <a:rPr lang="en-US" sz="1000" dirty="0">
                <a:latin typeface="+mn-lt"/>
              </a:rPr>
              <a:t>Data is valuable but protected and sensitive. Data that couldn't be accessed, can now potentially be shared and monetized if it is synthetic. This can open up new revenue streams for companies. </a:t>
            </a:r>
          </a:p>
          <a:p>
            <a:pPr algn="l"/>
            <a:br>
              <a:rPr lang="en-US" sz="1000" dirty="0">
                <a:solidFill>
                  <a:srgbClr val="D1D2D3"/>
                </a:solidFill>
                <a:effectLst/>
                <a:latin typeface="+mn-lt"/>
              </a:rPr>
            </a:br>
            <a:r>
              <a:rPr lang="en-US" sz="1000" b="0" i="0" dirty="0">
                <a:effectLst/>
                <a:latin typeface="+mn-lt"/>
              </a:rPr>
              <a:t>Because of these advantages, IBM anticipates a significant surge in synthetic data adoption over the next few years, with various sources such as Gartner predicting its widespread use. Companies are adopting synthetic data to overcome real data challenges and increase their operational efficiency.</a:t>
            </a:r>
          </a:p>
          <a:p>
            <a:pPr algn="l"/>
            <a:r>
              <a:rPr lang="en-US" sz="1000" b="0" i="0" dirty="0">
                <a:effectLst/>
                <a:latin typeface="+mn-lt"/>
              </a:rPr>
              <a:t>IBM </a:t>
            </a:r>
            <a:r>
              <a:rPr lang="en-US" dirty="0">
                <a:latin typeface="+mn-lt"/>
              </a:rPr>
              <a:t>watsonx.ai’s synthetic data capability will help </a:t>
            </a:r>
            <a:r>
              <a:rPr lang="en-US" sz="1000" b="0" i="0" dirty="0">
                <a:effectLst/>
                <a:latin typeface="+mn-lt"/>
              </a:rPr>
              <a:t>companies move at a faster pace in thei</a:t>
            </a:r>
            <a:r>
              <a:rPr lang="en-US" dirty="0">
                <a:latin typeface="+mn-lt"/>
              </a:rPr>
              <a:t>r AI journey </a:t>
            </a:r>
            <a:r>
              <a:rPr lang="en-US" sz="1000" b="0" i="0" dirty="0">
                <a:effectLst/>
                <a:latin typeface="+mn-lt"/>
              </a:rPr>
              <a:t>and overcome data-related hurdles.</a:t>
            </a:r>
          </a:p>
          <a:p>
            <a:pPr algn="l"/>
            <a:endParaRPr lang="en-US" sz="1000" b="0" i="0" dirty="0">
              <a:effectLst/>
              <a:latin typeface="+mn-lt"/>
            </a:endParaRPr>
          </a:p>
          <a:p>
            <a:pPr algn="l"/>
            <a:r>
              <a:rPr lang="en-US" sz="1000" b="1" i="0" dirty="0">
                <a:effectLst/>
                <a:latin typeface="+mn-lt"/>
              </a:rPr>
              <a:t>Source</a:t>
            </a:r>
            <a:r>
              <a:rPr lang="en-US" sz="1000" b="0" i="0" dirty="0">
                <a:effectLst/>
                <a:latin typeface="+mn-lt"/>
              </a:rPr>
              <a:t>:</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0" dirty="0"/>
              <a:t>1. Forbes, “Synthetic Data Is About To Transform Artificial Intelligence”, 2022.</a:t>
            </a:r>
          </a:p>
          <a:p>
            <a:pPr algn="l"/>
            <a:endParaRPr lang="en-US" sz="1000" b="0" i="0" dirty="0">
              <a:effectLst/>
              <a:latin typeface="+mn-lt"/>
            </a:endParaRPr>
          </a:p>
          <a:p>
            <a:endParaRPr lang="en-US" sz="1000" dirty="0">
              <a:latin typeface="+mn-lt"/>
            </a:endParaRPr>
          </a:p>
          <a:p>
            <a:endParaRPr lang="en-US" sz="1000" dirty="0">
              <a:latin typeface="+mn-lt"/>
            </a:endParaRPr>
          </a:p>
        </p:txBody>
      </p:sp>
      <p:sp>
        <p:nvSpPr>
          <p:cNvPr id="4" name="Slide Number Placeholder 3">
            <a:extLst>
              <a:ext uri="{FF2B5EF4-FFF2-40B4-BE49-F238E27FC236}">
                <a16:creationId xmlns:a16="http://schemas.microsoft.com/office/drawing/2014/main" id="{8F621494-6460-AE42-064C-35F5BDB20323}"/>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51756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There are two types of synthetic data - Unstructured and Structured: </a:t>
            </a:r>
          </a:p>
          <a:p>
            <a:endParaRPr lang="en-US" sz="1000" dirty="0">
              <a:latin typeface="+mn-lt"/>
            </a:endParaRPr>
          </a:p>
          <a:p>
            <a:pPr marL="171450" indent="-171450">
              <a:buFont typeface="Arial" panose="020B0604020202020204" pitchFamily="34" charset="0"/>
              <a:buChar char="•"/>
            </a:pPr>
            <a:r>
              <a:rPr lang="en-US" sz="1000" b="1" dirty="0">
                <a:latin typeface="+mn-lt"/>
              </a:rPr>
              <a:t>Unstructured: </a:t>
            </a:r>
            <a:r>
              <a:rPr lang="en-US" sz="1000" dirty="0">
                <a:latin typeface="+mn-lt"/>
              </a:rPr>
              <a:t>Data that cannot be stored in traditional databases. For example – text, images, videos, </a:t>
            </a:r>
            <a:r>
              <a:rPr lang="en-US" dirty="0">
                <a:latin typeface="+mn-lt"/>
              </a:rPr>
              <a:t>and so on</a:t>
            </a:r>
            <a:r>
              <a:rPr lang="en-US" sz="1000" dirty="0">
                <a:latin typeface="+mn-lt"/>
              </a:rPr>
              <a:t> </a:t>
            </a:r>
          </a:p>
          <a:p>
            <a:pPr marL="171450" indent="-171450">
              <a:buFont typeface="Arial" panose="020B0604020202020204" pitchFamily="34" charset="0"/>
              <a:buChar char="•"/>
            </a:pPr>
            <a:endParaRPr lang="en-US" sz="1000" dirty="0">
              <a:latin typeface="+mn-lt"/>
            </a:endParaRPr>
          </a:p>
          <a:p>
            <a:pPr marL="171450" indent="-171450">
              <a:buFont typeface="Arial" panose="020B0604020202020204" pitchFamily="34" charset="0"/>
              <a:buChar char="•"/>
            </a:pPr>
            <a:r>
              <a:rPr lang="en-US" sz="1000" b="1" dirty="0">
                <a:latin typeface="+mn-lt"/>
              </a:rPr>
              <a:t>Structured: </a:t>
            </a:r>
            <a:r>
              <a:rPr lang="en-US" sz="1000" dirty="0">
                <a:latin typeface="+mn-lt"/>
              </a:rPr>
              <a:t>Structured data has a standardized format and is clearly defined. This is data that often has a schema (</a:t>
            </a:r>
            <a:r>
              <a:rPr lang="en-US" dirty="0">
                <a:latin typeface="+mn-lt"/>
              </a:rPr>
              <a:t>defined and enforced rules) </a:t>
            </a:r>
            <a:r>
              <a:rPr lang="en-US" sz="1000" dirty="0">
                <a:latin typeface="+mn-lt"/>
              </a:rPr>
              <a:t>with rows and columns with labels; </a:t>
            </a:r>
            <a:r>
              <a:rPr lang="en-US" dirty="0">
                <a:latin typeface="+mn-lt"/>
              </a:rPr>
              <a:t>e</a:t>
            </a:r>
            <a:r>
              <a:rPr lang="en-US" sz="1000" dirty="0">
                <a:latin typeface="+mn-lt"/>
              </a:rPr>
              <a:t>xamples include – Excel files, data in relational databases, and so on.  </a:t>
            </a:r>
          </a:p>
          <a:p>
            <a:endParaRPr lang="en-US" sz="1000" dirty="0">
              <a:latin typeface="+mn-lt"/>
            </a:endParaRPr>
          </a:p>
          <a:p>
            <a:pPr algn="l"/>
            <a:r>
              <a:rPr lang="en-US" sz="1000" dirty="0">
                <a:latin typeface="+mn-lt"/>
              </a:rPr>
              <a:t>With watsonx.ai, clients are able to tackle unstructured synthetic data</a:t>
            </a:r>
            <a:r>
              <a:rPr lang="en-US" dirty="0">
                <a:latin typeface="+mn-lt"/>
              </a:rPr>
              <a:t> </a:t>
            </a:r>
            <a:r>
              <a:rPr lang="en-US" sz="1000" dirty="0">
                <a:latin typeface="+mn-lt"/>
              </a:rPr>
              <a:t>(specifically text) by leveraging large language models. Using watsonx.ai synthetic data generator clients can tackle tabular synthetic data use cases.</a:t>
            </a:r>
          </a:p>
        </p:txBody>
      </p:sp>
      <p:sp>
        <p:nvSpPr>
          <p:cNvPr id="4" name="Slide Number Placeholder 3">
            <a:extLst>
              <a:ext uri="{FF2B5EF4-FFF2-40B4-BE49-F238E27FC236}">
                <a16:creationId xmlns:a16="http://schemas.microsoft.com/office/drawing/2014/main" id="{54E0E2F4-58D3-4873-0AD5-73740B42384E}"/>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1787075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As detailed in this self-explanatory slide, IBM has identified 7 common </a:t>
            </a:r>
            <a:r>
              <a:rPr lang="en-US" sz="1000" b="1" dirty="0">
                <a:latin typeface="+mn-lt"/>
              </a:rPr>
              <a:t>use cases </a:t>
            </a:r>
            <a:r>
              <a:rPr lang="en-US" sz="1000" dirty="0">
                <a:latin typeface="+mn-lt"/>
              </a:rPr>
              <a:t>for synthetic tabular data across companies and industries:</a:t>
            </a:r>
          </a:p>
          <a:p>
            <a:endParaRPr lang="en-US" sz="1000" dirty="0">
              <a:latin typeface="+mn-lt"/>
            </a:endParaRPr>
          </a:p>
          <a:p>
            <a:pPr marL="228600" indent="-228600">
              <a:buFont typeface="Arial" panose="020B0604020202020204" pitchFamily="34" charset="0"/>
              <a:buChar char="•"/>
            </a:pPr>
            <a:r>
              <a:rPr lang="en-US" sz="1000" b="1" dirty="0">
                <a:latin typeface="+mn-lt"/>
              </a:rPr>
              <a:t>Demo </a:t>
            </a:r>
            <a:r>
              <a:rPr lang="en-US" b="1" dirty="0">
                <a:latin typeface="+mn-lt"/>
              </a:rPr>
              <a:t>d</a:t>
            </a:r>
            <a:r>
              <a:rPr lang="en-US" sz="1000" b="1" dirty="0">
                <a:latin typeface="+mn-lt"/>
              </a:rPr>
              <a:t>ata </a:t>
            </a:r>
            <a:r>
              <a:rPr lang="en-US" sz="1000" dirty="0">
                <a:latin typeface="+mn-lt"/>
              </a:rPr>
              <a:t>– Generate data using synthetic data generator to create more realistic client-facing demos. </a:t>
            </a:r>
          </a:p>
          <a:p>
            <a:pPr marL="228600" indent="-228600">
              <a:buFont typeface="Arial" panose="020B0604020202020204" pitchFamily="34" charset="0"/>
              <a:buChar char="•"/>
            </a:pPr>
            <a:r>
              <a:rPr lang="en-US" sz="1000" b="1" dirty="0">
                <a:latin typeface="+mn-lt"/>
              </a:rPr>
              <a:t>AI model training </a:t>
            </a:r>
            <a:r>
              <a:rPr lang="en-US" sz="1000" dirty="0">
                <a:latin typeface="+mn-lt"/>
              </a:rPr>
              <a:t>– Clients can generate synthetic data for edge cases or create more sample data from a small sample set to train AI models better.</a:t>
            </a:r>
          </a:p>
          <a:p>
            <a:pPr marL="228600" indent="-228600">
              <a:buFont typeface="Arial" panose="020B0604020202020204" pitchFamily="34" charset="0"/>
              <a:buChar char="•"/>
            </a:pPr>
            <a:r>
              <a:rPr lang="en-US" sz="1000" b="1" dirty="0">
                <a:latin typeface="+mn-lt"/>
              </a:rPr>
              <a:t>Employee Training data </a:t>
            </a:r>
            <a:r>
              <a:rPr lang="en-US" sz="1000" dirty="0">
                <a:latin typeface="+mn-lt"/>
              </a:rPr>
              <a:t>– Synthetic data can be used to generate realistic scenarios to improve the quality of training that clients give internally to their employees.</a:t>
            </a:r>
          </a:p>
          <a:p>
            <a:pPr marL="228600" indent="-228600">
              <a:buFont typeface="Arial" panose="020B0604020202020204" pitchFamily="34" charset="0"/>
              <a:buChar char="•"/>
            </a:pPr>
            <a:r>
              <a:rPr lang="en-US" sz="1000" b="1" dirty="0">
                <a:latin typeface="+mn-lt"/>
              </a:rPr>
              <a:t>Monetize/share </a:t>
            </a:r>
            <a:r>
              <a:rPr lang="en-US" sz="1000" dirty="0">
                <a:latin typeface="+mn-lt"/>
              </a:rPr>
              <a:t>– Clients can share synthetically generated data and share it externally with business partners for enhanced alignment and coordination which can result in better results. This high-quality dataset can also be monetized with little concern for privacy since it is very valuable to individuals and other companies.  </a:t>
            </a:r>
          </a:p>
          <a:p>
            <a:pPr marL="228600" indent="-228600">
              <a:buFont typeface="Arial" panose="020B0604020202020204" pitchFamily="34" charset="0"/>
              <a:buChar char="•"/>
            </a:pPr>
            <a:r>
              <a:rPr lang="en-US" sz="1000" b="1" dirty="0">
                <a:latin typeface="+mn-lt"/>
              </a:rPr>
              <a:t>Extract insights </a:t>
            </a:r>
            <a:r>
              <a:rPr lang="en-US" sz="1000" dirty="0">
                <a:latin typeface="+mn-lt"/>
              </a:rPr>
              <a:t>– Different teams within the organization can use this synthetic data to derive insights to develop corporate strategy.</a:t>
            </a:r>
          </a:p>
          <a:p>
            <a:pPr marL="228600" indent="-228600">
              <a:buFont typeface="Arial" panose="020B0604020202020204" pitchFamily="34" charset="0"/>
              <a:buChar char="•"/>
            </a:pPr>
            <a:r>
              <a:rPr lang="en-US" sz="1000" b="1" dirty="0">
                <a:latin typeface="+mn-lt"/>
              </a:rPr>
              <a:t>What-if assessments </a:t>
            </a:r>
            <a:r>
              <a:rPr lang="en-US" sz="1000" dirty="0">
                <a:latin typeface="+mn-lt"/>
              </a:rPr>
              <a:t>– Clients can create what-if scenarios using synthetic data. This data can be used in simulations, layered with business rules, and then assessed for various KPIs. </a:t>
            </a:r>
          </a:p>
          <a:p>
            <a:pPr marL="228600" indent="-228600">
              <a:buFont typeface="Arial" panose="020B0604020202020204" pitchFamily="34" charset="0"/>
              <a:buChar char="•"/>
            </a:pPr>
            <a:r>
              <a:rPr lang="en-US" sz="1000" b="1" dirty="0">
                <a:latin typeface="+mn-lt"/>
              </a:rPr>
              <a:t>Synthetic test data – </a:t>
            </a:r>
            <a:r>
              <a:rPr lang="en-US" sz="1000" dirty="0">
                <a:latin typeface="+mn-lt"/>
              </a:rPr>
              <a:t>Clients need high-fidelity, multi-table synthesis to evaluate software functionality, performance, and reliability. </a:t>
            </a:r>
          </a:p>
          <a:p>
            <a:endParaRPr lang="en-US" sz="1000" dirty="0">
              <a:latin typeface="+mn-lt"/>
            </a:endParaRPr>
          </a:p>
          <a:p>
            <a:r>
              <a:rPr lang="en-US" b="1" dirty="0">
                <a:latin typeface="+mn-lt"/>
              </a:rPr>
              <a:t>Notes:</a:t>
            </a:r>
            <a:endParaRPr lang="en-US" sz="1000" b="1" dirty="0">
              <a:latin typeface="+mn-lt"/>
            </a:endParaRPr>
          </a:p>
          <a:p>
            <a:pPr algn="l"/>
            <a:r>
              <a:rPr lang="en-US" sz="1000" b="1" dirty="0">
                <a:effectLst/>
                <a:latin typeface="+mn-lt"/>
              </a:rPr>
              <a:t>KPI: </a:t>
            </a:r>
            <a:r>
              <a:rPr lang="en-US" sz="1000" dirty="0">
                <a:effectLst/>
                <a:latin typeface="+mn-lt"/>
              </a:rPr>
              <a:t>Key performance indicators </a:t>
            </a:r>
            <a:r>
              <a:rPr lang="en-US" b="0" i="0" dirty="0">
                <a:effectLst/>
                <a:latin typeface="+mn-lt"/>
              </a:rPr>
              <a:t>evaluate the success of an organization or of a particular activity in which it engages.</a:t>
            </a:r>
            <a:endParaRPr lang="en-US" sz="1000" b="1" dirty="0">
              <a:effectLst/>
              <a:latin typeface="+mn-lt"/>
            </a:endParaRPr>
          </a:p>
          <a:p>
            <a:pPr algn="l"/>
            <a:br>
              <a:rPr lang="en-US" sz="1000" dirty="0">
                <a:solidFill>
                  <a:srgbClr val="D1D2D3"/>
                </a:solidFill>
                <a:effectLst/>
                <a:latin typeface="+mn-lt"/>
              </a:rPr>
            </a:br>
            <a:endParaRPr lang="en-US" sz="1000" dirty="0">
              <a:solidFill>
                <a:srgbClr val="D1D2D3"/>
              </a:solidFill>
              <a:effectLst/>
              <a:latin typeface="+mn-lt"/>
            </a:endParaRPr>
          </a:p>
          <a:p>
            <a:endParaRPr lang="en-US" sz="1000" dirty="0">
              <a:latin typeface="+mn-lt"/>
            </a:endParaRPr>
          </a:p>
          <a:p>
            <a:endParaRPr lang="en-US" sz="1000" dirty="0">
              <a:latin typeface="+mn-lt"/>
            </a:endParaRPr>
          </a:p>
        </p:txBody>
      </p:sp>
      <p:sp>
        <p:nvSpPr>
          <p:cNvPr id="4" name="Slide Number Placeholder 3">
            <a:extLst>
              <a:ext uri="{FF2B5EF4-FFF2-40B4-BE49-F238E27FC236}">
                <a16:creationId xmlns:a16="http://schemas.microsoft.com/office/drawing/2014/main" id="{7ADE6DD1-E530-A3C8-4CDA-31532418AD79}"/>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1139828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1000" dirty="0">
                <a:latin typeface="+mn-lt"/>
              </a:rPr>
              <a:t>Watsonx.ai’s synthetic data capabilities include a variety of models to tackle the use cases (Client demo data, AI model training, Employee training data, Monetize/share externally, Extract Insights, what-if assessments, and Application test data) detailed in the previous slide. Specifically:</a:t>
            </a:r>
          </a:p>
          <a:p>
            <a:endParaRPr lang="en-US" sz="1000" dirty="0">
              <a:latin typeface="+mn-lt"/>
            </a:endParaRPr>
          </a:p>
          <a:p>
            <a:pPr marL="228600" indent="-228600">
              <a:buFont typeface="Arial" panose="020B0604020202020204" pitchFamily="34" charset="0"/>
              <a:buChar char="•"/>
            </a:pPr>
            <a:r>
              <a:rPr lang="en-US" sz="1000" b="1" dirty="0">
                <a:latin typeface="+mn-lt"/>
              </a:rPr>
              <a:t>Statistics-based model – </a:t>
            </a:r>
            <a:r>
              <a:rPr lang="en-US" sz="1000" dirty="0">
                <a:latin typeface="+mn-lt"/>
              </a:rPr>
              <a:t>The statistics-based model is quick and affordable. This model can be used without worrying about complex infrastructure, and it also gives clients more control over whether they want to change the original data structure. However, clients need to understand the data distributions if they want to make changes. It is better oriented for </a:t>
            </a:r>
            <a:r>
              <a:rPr lang="en-US" dirty="0">
                <a:latin typeface="+mn-lt"/>
              </a:rPr>
              <a:t>data scientists and data experts than the line of businesses due to the need to understand data distributions. This model works well when extremely precise results are not required. For example, statistics-based models can be used for building demo data. </a:t>
            </a:r>
          </a:p>
          <a:p>
            <a:pPr marL="228600" indent="-228600">
              <a:buFont typeface="Arial" panose="020B0604020202020204" pitchFamily="34" charset="0"/>
              <a:buChar char="•"/>
            </a:pPr>
            <a:endParaRPr lang="en-US" sz="1000" dirty="0">
              <a:latin typeface="+mn-lt"/>
            </a:endParaRPr>
          </a:p>
          <a:p>
            <a:pPr marL="228600" indent="-228600">
              <a:buFont typeface="Arial" panose="020B0604020202020204" pitchFamily="34" charset="0"/>
              <a:buChar char="•"/>
            </a:pPr>
            <a:r>
              <a:rPr lang="en-US" sz="1000" b="1" dirty="0">
                <a:latin typeface="+mn-lt"/>
              </a:rPr>
              <a:t>Generative AI-based model – </a:t>
            </a:r>
            <a:r>
              <a:rPr lang="en-US" sz="1000" dirty="0">
                <a:latin typeface="+mn-lt"/>
              </a:rPr>
              <a:t>Generative AI-based models require low upfront effort. This model </a:t>
            </a:r>
            <a:r>
              <a:rPr lang="en-US" dirty="0">
                <a:latin typeface="+mn-lt"/>
              </a:rPr>
              <a:t>can create highly detailed results, which is great for capturing complex patterns in data. This makes this model more li</a:t>
            </a:r>
            <a:r>
              <a:rPr lang="en-US" sz="1000" dirty="0">
                <a:latin typeface="+mn-lt"/>
              </a:rPr>
              <a:t>ne-of-business friendly. The trade-off is a relatively longer run-time, but still quick. Also, it requires GPU over CPU which makes it more expensive. Generative AI-based models can be used to develop training and testing data during the model development process. </a:t>
            </a:r>
            <a:endParaRPr lang="en-US" sz="1000" b="1" dirty="0">
              <a:latin typeface="+mn-lt"/>
            </a:endParaRPr>
          </a:p>
          <a:p>
            <a:endParaRPr lang="en-US" sz="1000" b="1" dirty="0">
              <a:latin typeface="+mn-lt"/>
            </a:endParaRPr>
          </a:p>
          <a:p>
            <a:endParaRPr lang="en-US" sz="1000" b="1" dirty="0">
              <a:latin typeface="+mn-lt"/>
            </a:endParaRPr>
          </a:p>
        </p:txBody>
      </p:sp>
      <p:sp>
        <p:nvSpPr>
          <p:cNvPr id="4" name="Slide Number Placeholder 3">
            <a:extLst>
              <a:ext uri="{FF2B5EF4-FFF2-40B4-BE49-F238E27FC236}">
                <a16:creationId xmlns:a16="http://schemas.microsoft.com/office/drawing/2014/main" id="{1D1D7336-E7C2-FD24-BD7D-68590BAEA3E3}"/>
              </a:ext>
            </a:extLst>
          </p:cNvPr>
          <p:cNvSpPr>
            <a:spLocks noGrp="1"/>
          </p:cNvSpPr>
          <p:nvPr>
            <p:ph type="sldNum" sz="quarter" idx="5"/>
          </p:nvPr>
        </p:nvSpPr>
        <p:spPr>
          <a:xfrm>
            <a:off x="6300216" y="8705088"/>
            <a:ext cx="338328" cy="228600"/>
          </a:xfrm>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1316631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hyperlink" Target="mailto:Anshupriya.Srivastava@ib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11.xml"/><Relationship Id="rId1" Type="http://schemas.openxmlformats.org/officeDocument/2006/relationships/slideLayout" Target="../slideLayouts/slideLayout44.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41.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6.svg"/><Relationship Id="rId4" Type="http://schemas.openxmlformats.org/officeDocument/2006/relationships/image" Target="../media/image42.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hyperlink" Target="https://ibm.seismic.com/Link/Content/DCf37489BWBXW8fMQRFgJPfR6VpP"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9.png"/><Relationship Id="rId7" Type="http://schemas.openxmlformats.org/officeDocument/2006/relationships/image" Target="../media/image25.png"/><Relationship Id="rId12" Type="http://schemas.openxmlformats.org/officeDocument/2006/relationships/image" Target="../media/image55.svg"/><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52.svg"/><Relationship Id="rId11" Type="http://schemas.openxmlformats.org/officeDocument/2006/relationships/image" Target="../media/image33.png"/><Relationship Id="rId5" Type="http://schemas.openxmlformats.org/officeDocument/2006/relationships/image" Target="../media/image51.png"/><Relationship Id="rId10" Type="http://schemas.openxmlformats.org/officeDocument/2006/relationships/image" Target="../media/image54.svg"/><Relationship Id="rId4" Type="http://schemas.openxmlformats.org/officeDocument/2006/relationships/image" Target="../media/image50.sv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1.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customXml" Target="../ink/ink1.xml"/><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320.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8.xml"/><Relationship Id="rId16" Type="http://schemas.openxmlformats.org/officeDocument/2006/relationships/image" Target="../media/image28.svg"/><Relationship Id="rId1" Type="http://schemas.openxmlformats.org/officeDocument/2006/relationships/slideLayout" Target="../slideLayouts/slideLayout3.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686D15C-B594-185D-A795-C6AA3900107E}"/>
              </a:ext>
            </a:extLst>
          </p:cNvPr>
          <p:cNvSpPr>
            <a:spLocks noGrp="1"/>
          </p:cNvSpPr>
          <p:nvPr>
            <p:ph type="title"/>
          </p:nvPr>
        </p:nvSpPr>
        <p:spPr/>
        <p:txBody>
          <a:bodyPr/>
          <a:lstStyle/>
          <a:p>
            <a:endParaRPr lang="en-US"/>
          </a:p>
        </p:txBody>
      </p:sp>
      <p:pic>
        <p:nvPicPr>
          <p:cNvPr id="7" name="Picture Placeholder 6">
            <a:extLst>
              <a:ext uri="{FF2B5EF4-FFF2-40B4-BE49-F238E27FC236}">
                <a16:creationId xmlns:a16="http://schemas.microsoft.com/office/drawing/2014/main" id="{883D55F4-308D-1ADC-3F40-C409E3B21EAF}"/>
              </a:ext>
            </a:extLst>
          </p:cNvPr>
          <p:cNvPicPr>
            <a:picLocks noGrp="1" noChangeAspect="1"/>
          </p:cNvPicPr>
          <p:nvPr>
            <p:ph type="pic" sz="quarter" idx="4294967295"/>
          </p:nvPr>
        </p:nvPicPr>
        <p:blipFill>
          <a:blip r:embed="rId3"/>
          <a:srcRect l="14417" r="14417"/>
          <a:stretch>
            <a:fillRect/>
          </a:stretch>
        </p:blipFill>
        <p:spPr>
          <a:xfrm>
            <a:off x="0" y="0"/>
            <a:ext cx="24387175" cy="13716000"/>
          </a:xfrm>
        </p:spPr>
      </p:pic>
      <p:sp>
        <p:nvSpPr>
          <p:cNvPr id="9" name="Title 1">
            <a:extLst>
              <a:ext uri="{FF2B5EF4-FFF2-40B4-BE49-F238E27FC236}">
                <a16:creationId xmlns:a16="http://schemas.microsoft.com/office/drawing/2014/main" id="{9E15BA16-C205-8E51-EED6-D4F580BC21F5}"/>
              </a:ext>
            </a:extLst>
          </p:cNvPr>
          <p:cNvSpPr txBox="1">
            <a:spLocks/>
          </p:cNvSpPr>
          <p:nvPr/>
        </p:nvSpPr>
        <p:spPr>
          <a:xfrm>
            <a:off x="793976" y="326418"/>
            <a:ext cx="8350023" cy="1525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9600" b="1" kern="0" dirty="0"/>
              <a:t>watson</a:t>
            </a:r>
            <a:r>
              <a:rPr lang="en-US" sz="9600" b="1" kern="0" dirty="0">
                <a:solidFill>
                  <a:schemeClr val="accent1"/>
                </a:solidFill>
              </a:rPr>
              <a:t>x</a:t>
            </a:r>
            <a:r>
              <a:rPr lang="en-US" sz="9600" b="1" kern="0" dirty="0"/>
              <a:t>.ai</a:t>
            </a:r>
            <a:endParaRPr lang="en-US" sz="11500" b="1" kern="0" dirty="0"/>
          </a:p>
          <a:p>
            <a:endParaRPr lang="en-US" sz="6600" kern="0" dirty="0"/>
          </a:p>
        </p:txBody>
      </p:sp>
      <p:sp>
        <p:nvSpPr>
          <p:cNvPr id="11" name="Title 1">
            <a:extLst>
              <a:ext uri="{FF2B5EF4-FFF2-40B4-BE49-F238E27FC236}">
                <a16:creationId xmlns:a16="http://schemas.microsoft.com/office/drawing/2014/main" id="{84A94B46-63DC-43F4-2580-D928F8C85277}"/>
              </a:ext>
            </a:extLst>
          </p:cNvPr>
          <p:cNvSpPr txBox="1">
            <a:spLocks/>
          </p:cNvSpPr>
          <p:nvPr/>
        </p:nvSpPr>
        <p:spPr>
          <a:xfrm>
            <a:off x="793976" y="1819947"/>
            <a:ext cx="11634406" cy="1525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8800" kern="0" dirty="0"/>
              <a:t>Synthetic data generator</a:t>
            </a:r>
          </a:p>
        </p:txBody>
      </p:sp>
      <p:sp>
        <p:nvSpPr>
          <p:cNvPr id="3" name="TextBox 2">
            <a:extLst>
              <a:ext uri="{FF2B5EF4-FFF2-40B4-BE49-F238E27FC236}">
                <a16:creationId xmlns:a16="http://schemas.microsoft.com/office/drawing/2014/main" id="{39261CE8-4B49-2E5F-E8F5-327B7C9A879E}"/>
              </a:ext>
            </a:extLst>
          </p:cNvPr>
          <p:cNvSpPr txBox="1"/>
          <p:nvPr/>
        </p:nvSpPr>
        <p:spPr>
          <a:xfrm>
            <a:off x="576072" y="6858000"/>
            <a:ext cx="12396650" cy="31085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2800" dirty="0"/>
              <a:t>Tom Gaffney</a:t>
            </a:r>
            <a:br>
              <a:rPr lang="en-US" sz="2800" dirty="0">
                <a:solidFill>
                  <a:schemeClr val="tx1"/>
                </a:solidFill>
              </a:rPr>
            </a:br>
            <a:r>
              <a:rPr lang="en-US" sz="2800" dirty="0"/>
              <a:t>Synthetic</a:t>
            </a:r>
            <a:r>
              <a:rPr lang="en-US" sz="2800" u="sng" dirty="0">
                <a:solidFill>
                  <a:srgbClr val="D1D2D3"/>
                </a:solidFill>
                <a:effectLst/>
              </a:rPr>
              <a:t> </a:t>
            </a:r>
            <a:r>
              <a:rPr lang="en-US" sz="2800" dirty="0"/>
              <a:t>Data on watsonx.ai, Product manager</a:t>
            </a:r>
            <a:br>
              <a:rPr lang="en-US" sz="2800" dirty="0">
                <a:solidFill>
                  <a:schemeClr val="tx1"/>
                </a:solidFill>
              </a:rPr>
            </a:br>
            <a:r>
              <a:rPr lang="en-US" sz="2800" u="sng" dirty="0">
                <a:solidFill>
                  <a:schemeClr val="accent1"/>
                </a:solidFill>
              </a:rPr>
              <a:t>thomas.gaffney@ibm.com</a:t>
            </a:r>
            <a:br>
              <a:rPr lang="en-US" sz="2800" dirty="0">
                <a:solidFill>
                  <a:schemeClr val="tx1"/>
                </a:solidFill>
              </a:rPr>
            </a:br>
            <a:br>
              <a:rPr lang="en-US" sz="2800" dirty="0">
                <a:solidFill>
                  <a:schemeClr val="tx1"/>
                </a:solidFill>
              </a:rPr>
            </a:br>
            <a:r>
              <a:rPr lang="en-US" sz="2800" dirty="0">
                <a:solidFill>
                  <a:schemeClr val="tx1"/>
                </a:solidFill>
              </a:rPr>
              <a:t>Anshupriya Srivastava</a:t>
            </a:r>
            <a:br>
              <a:rPr lang="en-US" sz="2800" dirty="0">
                <a:solidFill>
                  <a:schemeClr val="tx1"/>
                </a:solidFill>
              </a:rPr>
            </a:br>
            <a:r>
              <a:rPr lang="en-US" sz="2800" dirty="0"/>
              <a:t>Advisory, Learning Content Development, Data &amp; AI</a:t>
            </a:r>
            <a:br>
              <a:rPr lang="en-US" sz="2800" dirty="0"/>
            </a:br>
            <a:r>
              <a:rPr lang="en-US" sz="2800" u="sng" dirty="0">
                <a:solidFill>
                  <a:schemeClr val="accent1"/>
                </a:solidFill>
                <a:hlinkClick r:id="rId4">
                  <a:extLst>
                    <a:ext uri="{A12FA001-AC4F-418D-AE19-62706E023703}">
                      <ahyp:hlinkClr xmlns:ahyp="http://schemas.microsoft.com/office/drawing/2018/hyperlinkcolor" val="tx"/>
                    </a:ext>
                  </a:extLst>
                </a:hlinkClick>
              </a:rPr>
              <a:t>Anshupriya.Srivastava@ibm.com</a:t>
            </a:r>
            <a:endParaRPr lang="en-US" sz="2800" u="sng" dirty="0">
              <a:solidFill>
                <a:schemeClr val="accent1"/>
              </a:solidFill>
            </a:endParaRPr>
          </a:p>
        </p:txBody>
      </p:sp>
      <p:sp>
        <p:nvSpPr>
          <p:cNvPr id="4" name="TextBox 3">
            <a:extLst>
              <a:ext uri="{FF2B5EF4-FFF2-40B4-BE49-F238E27FC236}">
                <a16:creationId xmlns:a16="http://schemas.microsoft.com/office/drawing/2014/main" id="{057FF97F-C083-8E47-DF65-D8C00BDE8632}"/>
              </a:ext>
            </a:extLst>
          </p:cNvPr>
          <p:cNvSpPr txBox="1"/>
          <p:nvPr/>
        </p:nvSpPr>
        <p:spPr>
          <a:xfrm>
            <a:off x="576072" y="6211669"/>
            <a:ext cx="12378690"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3600" dirty="0">
                <a:solidFill>
                  <a:schemeClr val="tx1"/>
                </a:solidFill>
              </a:rPr>
              <a:t>—</a:t>
            </a:r>
            <a:endParaRPr lang="en-US" dirty="0"/>
          </a:p>
        </p:txBody>
      </p:sp>
    </p:spTree>
    <p:extLst>
      <p:ext uri="{BB962C8B-B14F-4D97-AF65-F5344CB8AC3E}">
        <p14:creationId xmlns:p14="http://schemas.microsoft.com/office/powerpoint/2010/main" val="32331573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Freeform: Shape 186">
            <a:extLst>
              <a:ext uri="{FF2B5EF4-FFF2-40B4-BE49-F238E27FC236}">
                <a16:creationId xmlns:a16="http://schemas.microsoft.com/office/drawing/2014/main" id="{36CE477A-2EED-D1D2-425F-56377D218B24}"/>
              </a:ext>
            </a:extLst>
          </p:cNvPr>
          <p:cNvSpPr/>
          <p:nvPr/>
        </p:nvSpPr>
        <p:spPr bwMode="auto">
          <a:xfrm>
            <a:off x="16541100" y="4983141"/>
            <a:ext cx="6705600" cy="5967020"/>
          </a:xfrm>
          <a:custGeom>
            <a:avLst/>
            <a:gdLst>
              <a:gd name="connsiteX0" fmla="*/ 0 w 6705600"/>
              <a:gd name="connsiteY0" fmla="*/ 7391400 h 7391400"/>
              <a:gd name="connsiteX1" fmla="*/ 38100 w 6705600"/>
              <a:gd name="connsiteY1" fmla="*/ 2324100 h 7391400"/>
              <a:gd name="connsiteX2" fmla="*/ 2438400 w 6705600"/>
              <a:gd name="connsiteY2" fmla="*/ 0 h 7391400"/>
              <a:gd name="connsiteX3" fmla="*/ 6705600 w 6705600"/>
              <a:gd name="connsiteY3" fmla="*/ 19050 h 7391400"/>
              <a:gd name="connsiteX4" fmla="*/ 4343400 w 6705600"/>
              <a:gd name="connsiteY4" fmla="*/ 2324100 h 7391400"/>
              <a:gd name="connsiteX5" fmla="*/ 4324350 w 6705600"/>
              <a:gd name="connsiteY5" fmla="*/ 7391400 h 7391400"/>
              <a:gd name="connsiteX6" fmla="*/ 0 w 6705600"/>
              <a:gd name="connsiteY6" fmla="*/ 7391400 h 7391400"/>
              <a:gd name="connsiteX0" fmla="*/ 0 w 6705600"/>
              <a:gd name="connsiteY0" fmla="*/ 7391400 h 7391400"/>
              <a:gd name="connsiteX1" fmla="*/ 38100 w 6705600"/>
              <a:gd name="connsiteY1" fmla="*/ 2890438 h 7391400"/>
              <a:gd name="connsiteX2" fmla="*/ 2438400 w 6705600"/>
              <a:gd name="connsiteY2" fmla="*/ 0 h 7391400"/>
              <a:gd name="connsiteX3" fmla="*/ 6705600 w 6705600"/>
              <a:gd name="connsiteY3" fmla="*/ 19050 h 7391400"/>
              <a:gd name="connsiteX4" fmla="*/ 4343400 w 6705600"/>
              <a:gd name="connsiteY4" fmla="*/ 2324100 h 7391400"/>
              <a:gd name="connsiteX5" fmla="*/ 4324350 w 6705600"/>
              <a:gd name="connsiteY5" fmla="*/ 7391400 h 7391400"/>
              <a:gd name="connsiteX6" fmla="*/ 0 w 6705600"/>
              <a:gd name="connsiteY6" fmla="*/ 7391400 h 7391400"/>
              <a:gd name="connsiteX0" fmla="*/ 0 w 6705600"/>
              <a:gd name="connsiteY0" fmla="*/ 7391400 h 7391400"/>
              <a:gd name="connsiteX1" fmla="*/ 38100 w 6705600"/>
              <a:gd name="connsiteY1" fmla="*/ 2890438 h 7391400"/>
              <a:gd name="connsiteX2" fmla="*/ 2438400 w 6705600"/>
              <a:gd name="connsiteY2" fmla="*/ 0 h 7391400"/>
              <a:gd name="connsiteX3" fmla="*/ 6705600 w 6705600"/>
              <a:gd name="connsiteY3" fmla="*/ 19050 h 7391400"/>
              <a:gd name="connsiteX4" fmla="*/ 4381500 w 6705600"/>
              <a:gd name="connsiteY4" fmla="*/ 2819646 h 7391400"/>
              <a:gd name="connsiteX5" fmla="*/ 4324350 w 6705600"/>
              <a:gd name="connsiteY5" fmla="*/ 7391400 h 7391400"/>
              <a:gd name="connsiteX6" fmla="*/ 0 w 6705600"/>
              <a:gd name="connsiteY6" fmla="*/ 7391400 h 739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00" h="7391400">
                <a:moveTo>
                  <a:pt x="0" y="7391400"/>
                </a:moveTo>
                <a:lnTo>
                  <a:pt x="38100" y="2890438"/>
                </a:lnTo>
                <a:lnTo>
                  <a:pt x="2438400" y="0"/>
                </a:lnTo>
                <a:lnTo>
                  <a:pt x="6705600" y="19050"/>
                </a:lnTo>
                <a:lnTo>
                  <a:pt x="4381500" y="2819646"/>
                </a:lnTo>
                <a:lnTo>
                  <a:pt x="4324350" y="7391400"/>
                </a:lnTo>
                <a:lnTo>
                  <a:pt x="0" y="7391400"/>
                </a:lnTo>
                <a:close/>
              </a:path>
            </a:pathLst>
          </a:cu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86" name="Freeform: Shape 185">
            <a:extLst>
              <a:ext uri="{FF2B5EF4-FFF2-40B4-BE49-F238E27FC236}">
                <a16:creationId xmlns:a16="http://schemas.microsoft.com/office/drawing/2014/main" id="{D03C7D8E-777E-97AC-1741-1E93B24DD042}"/>
              </a:ext>
            </a:extLst>
          </p:cNvPr>
          <p:cNvSpPr/>
          <p:nvPr/>
        </p:nvSpPr>
        <p:spPr bwMode="auto">
          <a:xfrm>
            <a:off x="6635100" y="4983141"/>
            <a:ext cx="10191750" cy="5967020"/>
          </a:xfrm>
          <a:custGeom>
            <a:avLst/>
            <a:gdLst>
              <a:gd name="connsiteX0" fmla="*/ 0 w 10191750"/>
              <a:gd name="connsiteY0" fmla="*/ 7372350 h 7391400"/>
              <a:gd name="connsiteX1" fmla="*/ 38100 w 10191750"/>
              <a:gd name="connsiteY1" fmla="*/ 2343150 h 7391400"/>
              <a:gd name="connsiteX2" fmla="*/ 2495550 w 10191750"/>
              <a:gd name="connsiteY2" fmla="*/ 0 h 7391400"/>
              <a:gd name="connsiteX3" fmla="*/ 10191750 w 10191750"/>
              <a:gd name="connsiteY3" fmla="*/ 0 h 7391400"/>
              <a:gd name="connsiteX4" fmla="*/ 7772400 w 10191750"/>
              <a:gd name="connsiteY4" fmla="*/ 2362200 h 7391400"/>
              <a:gd name="connsiteX5" fmla="*/ 7791450 w 10191750"/>
              <a:gd name="connsiteY5" fmla="*/ 7391400 h 7391400"/>
              <a:gd name="connsiteX6" fmla="*/ 0 w 10191750"/>
              <a:gd name="connsiteY6" fmla="*/ 7372350 h 7391400"/>
              <a:gd name="connsiteX0" fmla="*/ 0 w 10191750"/>
              <a:gd name="connsiteY0" fmla="*/ 7372350 h 7391400"/>
              <a:gd name="connsiteX1" fmla="*/ 0 w 10191750"/>
              <a:gd name="connsiteY1" fmla="*/ 2980280 h 7391400"/>
              <a:gd name="connsiteX2" fmla="*/ 2495550 w 10191750"/>
              <a:gd name="connsiteY2" fmla="*/ 0 h 7391400"/>
              <a:gd name="connsiteX3" fmla="*/ 10191750 w 10191750"/>
              <a:gd name="connsiteY3" fmla="*/ 0 h 7391400"/>
              <a:gd name="connsiteX4" fmla="*/ 7772400 w 10191750"/>
              <a:gd name="connsiteY4" fmla="*/ 2362200 h 7391400"/>
              <a:gd name="connsiteX5" fmla="*/ 7791450 w 10191750"/>
              <a:gd name="connsiteY5" fmla="*/ 7391400 h 7391400"/>
              <a:gd name="connsiteX6" fmla="*/ 0 w 10191750"/>
              <a:gd name="connsiteY6" fmla="*/ 7372350 h 7391400"/>
              <a:gd name="connsiteX0" fmla="*/ 0 w 10191750"/>
              <a:gd name="connsiteY0" fmla="*/ 7372350 h 7391400"/>
              <a:gd name="connsiteX1" fmla="*/ 0 w 10191750"/>
              <a:gd name="connsiteY1" fmla="*/ 2980280 h 7391400"/>
              <a:gd name="connsiteX2" fmla="*/ 2495550 w 10191750"/>
              <a:gd name="connsiteY2" fmla="*/ 0 h 7391400"/>
              <a:gd name="connsiteX3" fmla="*/ 10191750 w 10191750"/>
              <a:gd name="connsiteY3" fmla="*/ 0 h 7391400"/>
              <a:gd name="connsiteX4" fmla="*/ 7772400 w 10191750"/>
              <a:gd name="connsiteY4" fmla="*/ 2834148 h 7391400"/>
              <a:gd name="connsiteX5" fmla="*/ 7791450 w 10191750"/>
              <a:gd name="connsiteY5" fmla="*/ 7391400 h 7391400"/>
              <a:gd name="connsiteX6" fmla="*/ 0 w 10191750"/>
              <a:gd name="connsiteY6" fmla="*/ 7372350 h 739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1750" h="7391400">
                <a:moveTo>
                  <a:pt x="0" y="7372350"/>
                </a:moveTo>
                <a:lnTo>
                  <a:pt x="0" y="2980280"/>
                </a:lnTo>
                <a:lnTo>
                  <a:pt x="2495550" y="0"/>
                </a:lnTo>
                <a:lnTo>
                  <a:pt x="10191750" y="0"/>
                </a:lnTo>
                <a:lnTo>
                  <a:pt x="7772400" y="2834148"/>
                </a:lnTo>
                <a:lnTo>
                  <a:pt x="7791450" y="7391400"/>
                </a:lnTo>
                <a:lnTo>
                  <a:pt x="0" y="7372350"/>
                </a:lnTo>
                <a:close/>
              </a:path>
            </a:pathLst>
          </a:cu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 name="Title 6">
            <a:extLst>
              <a:ext uri="{FF2B5EF4-FFF2-40B4-BE49-F238E27FC236}">
                <a16:creationId xmlns:a16="http://schemas.microsoft.com/office/drawing/2014/main" id="{FD1FED70-E8CA-DB58-962D-D09DA62BA4A4}"/>
              </a:ext>
            </a:extLst>
          </p:cNvPr>
          <p:cNvSpPr>
            <a:spLocks noGrp="1"/>
          </p:cNvSpPr>
          <p:nvPr>
            <p:ph type="title"/>
          </p:nvPr>
        </p:nvSpPr>
        <p:spPr/>
        <p:txBody>
          <a:bodyPr/>
          <a:lstStyle/>
          <a:p>
            <a:r>
              <a:rPr kumimoji="0" lang="en-US" sz="6600" b="0" i="0" u="none" strike="noStrike" kern="1200" cap="none" spc="0" normalizeH="0" baseline="0" noProof="0" dirty="0">
                <a:ln>
                  <a:noFill/>
                </a:ln>
                <a:solidFill>
                  <a:srgbClr val="0F62FE"/>
                </a:solidFill>
                <a:effectLst/>
                <a:uLnTx/>
                <a:uFillTx/>
                <a:latin typeface="IBM Plex Sans Light"/>
                <a:ea typeface="+mj-ea"/>
                <a:cs typeface="+mj-cs"/>
                <a:sym typeface="IBM Plex Sans Light"/>
              </a:rPr>
              <a:t>Guidance</a:t>
            </a:r>
            <a:r>
              <a:rPr kumimoji="0" lang="en-US" sz="66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 on which model can enable client use cases</a:t>
            </a:r>
            <a:br>
              <a:rPr kumimoji="0" lang="en-US" sz="6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endParaRPr lang="en-US" sz="6600" dirty="0"/>
          </a:p>
        </p:txBody>
      </p:sp>
      <p:sp>
        <p:nvSpPr>
          <p:cNvPr id="10" name="Text Placeholder 9">
            <a:extLst>
              <a:ext uri="{FF2B5EF4-FFF2-40B4-BE49-F238E27FC236}">
                <a16:creationId xmlns:a16="http://schemas.microsoft.com/office/drawing/2014/main" id="{98DE3708-4DFE-D4C5-21B6-F48A833B9393}"/>
              </a:ext>
            </a:extLst>
          </p:cNvPr>
          <p:cNvSpPr txBox="1">
            <a:spLocks/>
          </p:cNvSpPr>
          <p:nvPr/>
        </p:nvSpPr>
        <p:spPr>
          <a:xfrm>
            <a:off x="577585" y="1496010"/>
            <a:ext cx="5755587" cy="3999980"/>
          </a:xfrm>
          <a:prstGeom prst="rect">
            <a:avLst/>
          </a:prstGeom>
        </p:spPr>
        <p:txBody>
          <a:bodyPr l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828434" rtl="0" eaLnBrk="1" fontAlgn="auto" latinLnBrk="0" hangingPunct="1">
              <a:lnSpc>
                <a:spcPct val="110000"/>
              </a:lnSpc>
              <a:spcBef>
                <a:spcPts val="0"/>
              </a:spcBef>
              <a:spcAft>
                <a:spcPts val="0"/>
              </a:spcAft>
              <a:buClrTx/>
              <a:buSzTx/>
              <a:buFontTx/>
              <a:buNone/>
              <a:tabLst/>
              <a:defRPr/>
            </a:pPr>
            <a:endParaRPr kumimoji="0" lang="en-US" sz="60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4" name="Rectangle: Rounded Corners 3">
            <a:extLst>
              <a:ext uri="{FF2B5EF4-FFF2-40B4-BE49-F238E27FC236}">
                <a16:creationId xmlns:a16="http://schemas.microsoft.com/office/drawing/2014/main" id="{17E06649-DBDD-2A3A-656E-26B4BA966368}"/>
              </a:ext>
            </a:extLst>
          </p:cNvPr>
          <p:cNvSpPr/>
          <p:nvPr/>
        </p:nvSpPr>
        <p:spPr bwMode="auto">
          <a:xfrm rot="18900000">
            <a:off x="7139702" y="5818668"/>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1. Demo data</a:t>
            </a:r>
          </a:p>
          <a:p>
            <a:pPr marL="0" marR="0" lvl="0" indent="0" defTabSz="914218" rtl="0" eaLnBrk="1" fontAlgn="base" latinLnBrk="0" hangingPunct="1">
              <a:lnSpc>
                <a:spcPct val="100000"/>
              </a:lnSpc>
              <a:spcBef>
                <a:spcPct val="0"/>
              </a:spcBef>
              <a:spcAft>
                <a:spcPct val="0"/>
              </a:spcAft>
              <a:buClrTx/>
              <a:buSzTx/>
              <a:buFontTx/>
              <a:buNone/>
              <a:tabLst/>
              <a:defRPr/>
            </a:pPr>
            <a:endParaRPr kumimoji="0" lang="en-US" sz="240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5" name="Rectangle: Rounded Corners 4">
            <a:extLst>
              <a:ext uri="{FF2B5EF4-FFF2-40B4-BE49-F238E27FC236}">
                <a16:creationId xmlns:a16="http://schemas.microsoft.com/office/drawing/2014/main" id="{1E30CB81-5CD3-99B6-5C2F-457C09F8BD2E}"/>
              </a:ext>
            </a:extLst>
          </p:cNvPr>
          <p:cNvSpPr/>
          <p:nvPr/>
        </p:nvSpPr>
        <p:spPr bwMode="auto">
          <a:xfrm rot="18900000">
            <a:off x="9217066" y="5790831"/>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lang="en-US" sz="2400" dirty="0">
                <a:solidFill>
                  <a:srgbClr val="000000"/>
                </a:solidFill>
                <a:latin typeface="IBM Plex Sans Light"/>
              </a:rPr>
              <a:t>3</a:t>
            </a: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 AI model training</a:t>
            </a:r>
          </a:p>
          <a:p>
            <a:pPr marL="0" marR="0" lvl="0" indent="0" defTabSz="914218" rtl="0" eaLnBrk="1" fontAlgn="base" latinLnBrk="0" hangingPunct="1">
              <a:lnSpc>
                <a:spcPct val="100000"/>
              </a:lnSpc>
              <a:spcBef>
                <a:spcPct val="0"/>
              </a:spcBef>
              <a:spcAft>
                <a:spcPct val="0"/>
              </a:spcAft>
              <a:buClrTx/>
              <a:buSzTx/>
              <a:buFontTx/>
              <a:buNone/>
              <a:tabLst/>
              <a:defRPr/>
            </a:pPr>
            <a:endParaRPr kumimoji="0" lang="en-US" sz="240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8" name="Rectangle: Rounded Corners 7">
            <a:extLst>
              <a:ext uri="{FF2B5EF4-FFF2-40B4-BE49-F238E27FC236}">
                <a16:creationId xmlns:a16="http://schemas.microsoft.com/office/drawing/2014/main" id="{CA65D3B2-BA7E-5B51-A5BB-229F76AF477B}"/>
              </a:ext>
            </a:extLst>
          </p:cNvPr>
          <p:cNvSpPr/>
          <p:nvPr/>
        </p:nvSpPr>
        <p:spPr bwMode="auto">
          <a:xfrm rot="18900000">
            <a:off x="8171919" y="5818668"/>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lang="en-US" sz="2400" dirty="0">
                <a:solidFill>
                  <a:srgbClr val="000000"/>
                </a:solidFill>
                <a:latin typeface="IBM Plex Sans Light"/>
              </a:rPr>
              <a:t>2</a:t>
            </a: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 Training data</a:t>
            </a:r>
          </a:p>
          <a:p>
            <a:pPr marL="0" marR="0" lvl="0" indent="0" defTabSz="914218" rtl="0" eaLnBrk="1" fontAlgn="base" latinLnBrk="0" hangingPunct="1">
              <a:lnSpc>
                <a:spcPct val="100000"/>
              </a:lnSpc>
              <a:spcBef>
                <a:spcPct val="0"/>
              </a:spcBef>
              <a:spcAft>
                <a:spcPct val="0"/>
              </a:spcAft>
              <a:buClrTx/>
              <a:buSzTx/>
              <a:buFontTx/>
              <a:buNone/>
              <a:tabLst/>
              <a:defRPr/>
            </a:pPr>
            <a:endParaRPr kumimoji="0" lang="en-US" sz="240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1" name="Rectangle: Rounded Corners 10">
            <a:extLst>
              <a:ext uri="{FF2B5EF4-FFF2-40B4-BE49-F238E27FC236}">
                <a16:creationId xmlns:a16="http://schemas.microsoft.com/office/drawing/2014/main" id="{4472583B-9FC8-185C-6E97-1EF96B9EA2C9}"/>
              </a:ext>
            </a:extLst>
          </p:cNvPr>
          <p:cNvSpPr/>
          <p:nvPr/>
        </p:nvSpPr>
        <p:spPr bwMode="auto">
          <a:xfrm rot="18900000">
            <a:off x="11333170" y="5818668"/>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5 Extract insights</a:t>
            </a:r>
          </a:p>
          <a:p>
            <a:pPr marL="0" marR="0" lvl="0" indent="0" defTabSz="914218" rtl="0" eaLnBrk="1" fontAlgn="base" latinLnBrk="0" hangingPunct="1">
              <a:lnSpc>
                <a:spcPct val="100000"/>
              </a:lnSpc>
              <a:spcBef>
                <a:spcPct val="0"/>
              </a:spcBef>
              <a:spcAft>
                <a:spcPct val="0"/>
              </a:spcAft>
              <a:buClrTx/>
              <a:buSzTx/>
              <a:buFontTx/>
              <a:buNone/>
              <a:tabLst/>
              <a:defRPr/>
            </a:pPr>
            <a:endParaRPr kumimoji="0" lang="en-US" sz="240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2" name="Rectangle: Rounded Corners 11">
            <a:extLst>
              <a:ext uri="{FF2B5EF4-FFF2-40B4-BE49-F238E27FC236}">
                <a16:creationId xmlns:a16="http://schemas.microsoft.com/office/drawing/2014/main" id="{372BF53B-266F-BC6C-A019-A0B4518DD625}"/>
              </a:ext>
            </a:extLst>
          </p:cNvPr>
          <p:cNvSpPr/>
          <p:nvPr/>
        </p:nvSpPr>
        <p:spPr bwMode="auto">
          <a:xfrm rot="18900000">
            <a:off x="10284803" y="5818668"/>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4. Monetize/share</a:t>
            </a:r>
          </a:p>
        </p:txBody>
      </p:sp>
      <p:sp>
        <p:nvSpPr>
          <p:cNvPr id="16" name="Rectangle: Rounded Corners 15">
            <a:extLst>
              <a:ext uri="{FF2B5EF4-FFF2-40B4-BE49-F238E27FC236}">
                <a16:creationId xmlns:a16="http://schemas.microsoft.com/office/drawing/2014/main" id="{9E32D03C-5CC2-B213-CB4E-7A202CF21D72}"/>
              </a:ext>
            </a:extLst>
          </p:cNvPr>
          <p:cNvSpPr/>
          <p:nvPr/>
        </p:nvSpPr>
        <p:spPr bwMode="auto">
          <a:xfrm rot="18900000">
            <a:off x="12381537" y="5861520"/>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6. What-if</a:t>
            </a:r>
          </a:p>
        </p:txBody>
      </p:sp>
      <p:sp>
        <p:nvSpPr>
          <p:cNvPr id="18" name="Title 6">
            <a:extLst>
              <a:ext uri="{FF2B5EF4-FFF2-40B4-BE49-F238E27FC236}">
                <a16:creationId xmlns:a16="http://schemas.microsoft.com/office/drawing/2014/main" id="{E842126E-C5A1-D4A8-944C-828C4CE8DE97}"/>
              </a:ext>
            </a:extLst>
          </p:cNvPr>
          <p:cNvSpPr txBox="1">
            <a:spLocks/>
          </p:cNvSpPr>
          <p:nvPr/>
        </p:nvSpPr>
        <p:spPr>
          <a:xfrm>
            <a:off x="11975738" y="4309517"/>
            <a:ext cx="4949180" cy="646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defTabSz="2437912" rtl="0" eaLnBrk="1" fontAlgn="auto" latinLnBrk="0" hangingPunct="1">
              <a:lnSpc>
                <a:spcPct val="110000"/>
              </a:lnSpc>
              <a:spcBef>
                <a:spcPts val="0"/>
              </a:spcBef>
              <a:spcAft>
                <a:spcPts val="0"/>
              </a:spcAft>
              <a:buClrTx/>
              <a:buSzTx/>
              <a:buFontTx/>
              <a:buNone/>
              <a:tabLst/>
              <a:defRPr/>
            </a:pPr>
            <a:r>
              <a:rPr lang="en-US" kern="0" dirty="0">
                <a:solidFill>
                  <a:schemeClr val="accent1"/>
                </a:solidFill>
                <a:latin typeface="IBM Plex Sans Light"/>
              </a:rPr>
              <a:t>U</a:t>
            </a:r>
            <a:r>
              <a:rPr kumimoji="0" lang="en-US" i="0" u="none" strike="noStrike" kern="0" cap="none" spc="0" normalizeH="0" baseline="0" noProof="0" dirty="0">
                <a:ln>
                  <a:noFill/>
                </a:ln>
                <a:solidFill>
                  <a:schemeClr val="accent1"/>
                </a:solidFill>
                <a:effectLst/>
                <a:uLnTx/>
                <a:uFillTx/>
                <a:latin typeface="IBM Plex Sans Light"/>
                <a:ea typeface="+mj-ea"/>
                <a:cs typeface="+mj-cs"/>
                <a:sym typeface="IBM Plex Sans Light"/>
              </a:rPr>
              <a:t>se cases </a:t>
            </a:r>
            <a:r>
              <a:rPr kumimoji="0" lang="en-US" sz="2400" i="0" u="none" strike="noStrike" kern="0" cap="none" spc="0" normalizeH="0" baseline="30000" noProof="0" dirty="0">
                <a:ln>
                  <a:noFill/>
                </a:ln>
                <a:solidFill>
                  <a:schemeClr val="accent1"/>
                </a:solidFill>
                <a:effectLst/>
                <a:uLnTx/>
                <a:uFillTx/>
                <a:latin typeface="IBM Plex Sans Light"/>
                <a:ea typeface="+mj-ea"/>
                <a:cs typeface="+mj-cs"/>
                <a:sym typeface="IBM Plex Sans Light"/>
              </a:rPr>
              <a:t>1</a:t>
            </a:r>
            <a:endParaRPr kumimoji="0" lang="en-US" i="0" u="none" strike="noStrike" kern="0" cap="none" spc="0" normalizeH="0" baseline="30000" noProof="0" dirty="0">
              <a:ln>
                <a:noFill/>
              </a:ln>
              <a:solidFill>
                <a:schemeClr val="accent1"/>
              </a:solidFill>
              <a:effectLst/>
              <a:uLnTx/>
              <a:uFillTx/>
              <a:latin typeface="IBM Plex Sans Light"/>
              <a:ea typeface="+mj-ea"/>
              <a:cs typeface="+mj-cs"/>
              <a:sym typeface="IBM Plex Sans Light"/>
            </a:endParaRPr>
          </a:p>
        </p:txBody>
      </p:sp>
      <p:sp>
        <p:nvSpPr>
          <p:cNvPr id="28" name="Oval 27">
            <a:extLst>
              <a:ext uri="{FF2B5EF4-FFF2-40B4-BE49-F238E27FC236}">
                <a16:creationId xmlns:a16="http://schemas.microsoft.com/office/drawing/2014/main" id="{45C20179-4413-EBD3-4BA2-6D27F7DEFB7B}"/>
              </a:ext>
            </a:extLst>
          </p:cNvPr>
          <p:cNvSpPr/>
          <p:nvPr/>
        </p:nvSpPr>
        <p:spPr bwMode="auto">
          <a:xfrm>
            <a:off x="7215927" y="8006183"/>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Oval 1">
            <a:extLst>
              <a:ext uri="{FF2B5EF4-FFF2-40B4-BE49-F238E27FC236}">
                <a16:creationId xmlns:a16="http://schemas.microsoft.com/office/drawing/2014/main" id="{951D0385-12B8-2A8A-7A9A-28A09B9AEFBB}"/>
              </a:ext>
            </a:extLst>
          </p:cNvPr>
          <p:cNvSpPr/>
          <p:nvPr/>
        </p:nvSpPr>
        <p:spPr bwMode="auto">
          <a:xfrm>
            <a:off x="21043135" y="9645757"/>
            <a:ext cx="237402" cy="236540"/>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 name="Oval 2">
            <a:extLst>
              <a:ext uri="{FF2B5EF4-FFF2-40B4-BE49-F238E27FC236}">
                <a16:creationId xmlns:a16="http://schemas.microsoft.com/office/drawing/2014/main" id="{AB8DD072-F418-88F1-2EA7-951F40C52479}"/>
              </a:ext>
            </a:extLst>
          </p:cNvPr>
          <p:cNvSpPr/>
          <p:nvPr/>
        </p:nvSpPr>
        <p:spPr bwMode="auto">
          <a:xfrm>
            <a:off x="21043135" y="10564572"/>
            <a:ext cx="237402" cy="236540"/>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6" name="Oval 5">
            <a:extLst>
              <a:ext uri="{FF2B5EF4-FFF2-40B4-BE49-F238E27FC236}">
                <a16:creationId xmlns:a16="http://schemas.microsoft.com/office/drawing/2014/main" id="{731018E4-A093-2235-309A-785AA580F6FE}"/>
              </a:ext>
            </a:extLst>
          </p:cNvPr>
          <p:cNvSpPr/>
          <p:nvPr/>
        </p:nvSpPr>
        <p:spPr bwMode="auto">
          <a:xfrm>
            <a:off x="21043135" y="10101900"/>
            <a:ext cx="237402" cy="236540"/>
          </a:xfrm>
          <a:prstGeom prst="ellipse">
            <a:avLst/>
          </a:prstGeom>
          <a:solidFill>
            <a:srgbClr val="FDDC6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9" name="Title 6">
            <a:extLst>
              <a:ext uri="{FF2B5EF4-FFF2-40B4-BE49-F238E27FC236}">
                <a16:creationId xmlns:a16="http://schemas.microsoft.com/office/drawing/2014/main" id="{3A46D53C-26E3-8A2A-3DAC-EED3BCEA5333}"/>
              </a:ext>
            </a:extLst>
          </p:cNvPr>
          <p:cNvSpPr txBox="1">
            <a:spLocks/>
          </p:cNvSpPr>
          <p:nvPr/>
        </p:nvSpPr>
        <p:spPr>
          <a:xfrm>
            <a:off x="21400898" y="9496708"/>
            <a:ext cx="2539712" cy="534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Good fit</a:t>
            </a:r>
          </a:p>
        </p:txBody>
      </p:sp>
      <p:sp>
        <p:nvSpPr>
          <p:cNvPr id="13" name="Title 6">
            <a:extLst>
              <a:ext uri="{FF2B5EF4-FFF2-40B4-BE49-F238E27FC236}">
                <a16:creationId xmlns:a16="http://schemas.microsoft.com/office/drawing/2014/main" id="{8A385EC0-AEA8-D8F9-B93D-A7239F52166B}"/>
              </a:ext>
            </a:extLst>
          </p:cNvPr>
          <p:cNvSpPr txBox="1">
            <a:spLocks/>
          </p:cNvSpPr>
          <p:nvPr/>
        </p:nvSpPr>
        <p:spPr>
          <a:xfrm>
            <a:off x="21416099" y="9952851"/>
            <a:ext cx="2539712" cy="534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Limited</a:t>
            </a:r>
          </a:p>
        </p:txBody>
      </p:sp>
      <p:sp>
        <p:nvSpPr>
          <p:cNvPr id="14" name="Title 6">
            <a:extLst>
              <a:ext uri="{FF2B5EF4-FFF2-40B4-BE49-F238E27FC236}">
                <a16:creationId xmlns:a16="http://schemas.microsoft.com/office/drawing/2014/main" id="{131804B4-8E10-57F3-F9C0-60A292CB46F2}"/>
              </a:ext>
            </a:extLst>
          </p:cNvPr>
          <p:cNvSpPr txBox="1">
            <a:spLocks/>
          </p:cNvSpPr>
          <p:nvPr/>
        </p:nvSpPr>
        <p:spPr>
          <a:xfrm>
            <a:off x="21404432" y="10415523"/>
            <a:ext cx="2539712" cy="534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Not </a:t>
            </a:r>
            <a:r>
              <a:rPr lang="en-US" sz="2000" kern="0" dirty="0">
                <a:solidFill>
                  <a:srgbClr val="000000"/>
                </a:solidFill>
                <a:latin typeface="IBM Plex Sans Light"/>
              </a:rPr>
              <a:t>a good fit</a:t>
            </a:r>
            <a:endParaRPr kumimoji="0" lang="en-US" sz="20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78" name="Rectangle: Rounded Corners 77">
            <a:extLst>
              <a:ext uri="{FF2B5EF4-FFF2-40B4-BE49-F238E27FC236}">
                <a16:creationId xmlns:a16="http://schemas.microsoft.com/office/drawing/2014/main" id="{BDE930E9-DE05-3C3A-C00D-55EB8D15C0C7}"/>
              </a:ext>
            </a:extLst>
          </p:cNvPr>
          <p:cNvSpPr/>
          <p:nvPr/>
        </p:nvSpPr>
        <p:spPr bwMode="auto">
          <a:xfrm rot="18900000">
            <a:off x="13429904" y="5818668"/>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7. Test data</a:t>
            </a:r>
          </a:p>
        </p:txBody>
      </p:sp>
      <p:sp>
        <p:nvSpPr>
          <p:cNvPr id="96" name="Title 6">
            <a:extLst>
              <a:ext uri="{FF2B5EF4-FFF2-40B4-BE49-F238E27FC236}">
                <a16:creationId xmlns:a16="http://schemas.microsoft.com/office/drawing/2014/main" id="{C0443C4E-6797-C599-EC41-69AF25AC6506}"/>
              </a:ext>
            </a:extLst>
          </p:cNvPr>
          <p:cNvSpPr txBox="1">
            <a:spLocks/>
          </p:cNvSpPr>
          <p:nvPr/>
        </p:nvSpPr>
        <p:spPr>
          <a:xfrm>
            <a:off x="17415467" y="4309517"/>
            <a:ext cx="2308830" cy="646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defTabSz="2437912" rtl="0" eaLnBrk="1" fontAlgn="auto" latinLnBrk="0" hangingPunct="1">
              <a:lnSpc>
                <a:spcPct val="110000"/>
              </a:lnSpc>
              <a:spcBef>
                <a:spcPts val="0"/>
              </a:spcBef>
              <a:spcAft>
                <a:spcPts val="0"/>
              </a:spcAft>
              <a:buClrTx/>
              <a:buSzTx/>
              <a:buFontTx/>
              <a:buNone/>
              <a:tabLst/>
              <a:defRPr/>
            </a:pPr>
            <a:r>
              <a:rPr lang="en-US" kern="0" dirty="0">
                <a:solidFill>
                  <a:schemeClr val="accent1"/>
                </a:solidFill>
                <a:latin typeface="IBM Plex Sans Light"/>
              </a:rPr>
              <a:t>Schema</a:t>
            </a:r>
            <a:endParaRPr kumimoji="0" lang="en-US" i="0" u="none" strike="noStrike" kern="0" cap="none" spc="0" normalizeH="0" baseline="30000" noProof="0" dirty="0">
              <a:ln>
                <a:noFill/>
              </a:ln>
              <a:solidFill>
                <a:schemeClr val="accent1"/>
              </a:solidFill>
              <a:effectLst/>
              <a:uLnTx/>
              <a:uFillTx/>
              <a:latin typeface="IBM Plex Sans Light"/>
              <a:ea typeface="+mj-ea"/>
              <a:cs typeface="+mj-cs"/>
              <a:sym typeface="IBM Plex Sans Light"/>
            </a:endParaRPr>
          </a:p>
        </p:txBody>
      </p:sp>
      <p:sp>
        <p:nvSpPr>
          <p:cNvPr id="97" name="Rectangle: Rounded Corners 96">
            <a:extLst>
              <a:ext uri="{FF2B5EF4-FFF2-40B4-BE49-F238E27FC236}">
                <a16:creationId xmlns:a16="http://schemas.microsoft.com/office/drawing/2014/main" id="{C1389E07-5515-473B-4487-7F7BABD28207}"/>
              </a:ext>
            </a:extLst>
          </p:cNvPr>
          <p:cNvSpPr/>
          <p:nvPr/>
        </p:nvSpPr>
        <p:spPr bwMode="auto">
          <a:xfrm rot="18900000">
            <a:off x="14730061" y="5861520"/>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Existing data</a:t>
            </a:r>
          </a:p>
        </p:txBody>
      </p:sp>
      <p:sp>
        <p:nvSpPr>
          <p:cNvPr id="98" name="Rectangle: Rounded Corners 97">
            <a:extLst>
              <a:ext uri="{FF2B5EF4-FFF2-40B4-BE49-F238E27FC236}">
                <a16:creationId xmlns:a16="http://schemas.microsoft.com/office/drawing/2014/main" id="{F18DC9DE-6620-3766-6864-BED41F68F12D}"/>
              </a:ext>
            </a:extLst>
          </p:cNvPr>
          <p:cNvSpPr/>
          <p:nvPr/>
        </p:nvSpPr>
        <p:spPr bwMode="auto">
          <a:xfrm rot="18900000">
            <a:off x="15640938" y="5818668"/>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Custom</a:t>
            </a:r>
          </a:p>
        </p:txBody>
      </p:sp>
      <p:sp>
        <p:nvSpPr>
          <p:cNvPr id="99" name="Title 6">
            <a:extLst>
              <a:ext uri="{FF2B5EF4-FFF2-40B4-BE49-F238E27FC236}">
                <a16:creationId xmlns:a16="http://schemas.microsoft.com/office/drawing/2014/main" id="{FAE2776A-0232-43C3-3B65-37868F06CDE5}"/>
              </a:ext>
            </a:extLst>
          </p:cNvPr>
          <p:cNvSpPr txBox="1">
            <a:spLocks/>
          </p:cNvSpPr>
          <p:nvPr/>
        </p:nvSpPr>
        <p:spPr>
          <a:xfrm>
            <a:off x="20137362" y="4309517"/>
            <a:ext cx="2776505" cy="646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defTabSz="2437912" rtl="0" eaLnBrk="1" fontAlgn="auto" latinLnBrk="0" hangingPunct="1">
              <a:lnSpc>
                <a:spcPct val="110000"/>
              </a:lnSpc>
              <a:spcBef>
                <a:spcPts val="0"/>
              </a:spcBef>
              <a:spcAft>
                <a:spcPts val="0"/>
              </a:spcAft>
              <a:buClrTx/>
              <a:buSzTx/>
              <a:buFontTx/>
              <a:buNone/>
              <a:tabLst/>
              <a:defRPr/>
            </a:pPr>
            <a:r>
              <a:rPr lang="en-US" kern="0" dirty="0">
                <a:solidFill>
                  <a:schemeClr val="accent1"/>
                </a:solidFill>
                <a:latin typeface="IBM Plex Sans Light"/>
              </a:rPr>
              <a:t>Data types </a:t>
            </a:r>
            <a:r>
              <a:rPr lang="en-US" kern="0" baseline="30000" dirty="0">
                <a:solidFill>
                  <a:schemeClr val="accent1"/>
                </a:solidFill>
                <a:latin typeface="IBM Plex Sans Light"/>
              </a:rPr>
              <a:t>2</a:t>
            </a:r>
            <a:endParaRPr kumimoji="0" lang="en-US" i="0" u="none" strike="noStrike" kern="0" cap="none" spc="0" normalizeH="0" baseline="30000" noProof="0" dirty="0">
              <a:ln>
                <a:noFill/>
              </a:ln>
              <a:solidFill>
                <a:schemeClr val="accent1"/>
              </a:solidFill>
              <a:effectLst/>
              <a:uLnTx/>
              <a:uFillTx/>
              <a:latin typeface="IBM Plex Sans Light"/>
              <a:ea typeface="+mj-ea"/>
              <a:cs typeface="+mj-cs"/>
              <a:sym typeface="IBM Plex Sans Light"/>
            </a:endParaRPr>
          </a:p>
        </p:txBody>
      </p:sp>
      <p:sp>
        <p:nvSpPr>
          <p:cNvPr id="100" name="Rectangle: Rounded Corners 99">
            <a:extLst>
              <a:ext uri="{FF2B5EF4-FFF2-40B4-BE49-F238E27FC236}">
                <a16:creationId xmlns:a16="http://schemas.microsoft.com/office/drawing/2014/main" id="{D7A5098A-234E-8DDA-8595-6F0147A72829}"/>
              </a:ext>
            </a:extLst>
          </p:cNvPr>
          <p:cNvSpPr/>
          <p:nvPr/>
        </p:nvSpPr>
        <p:spPr bwMode="auto">
          <a:xfrm rot="18900000">
            <a:off x="16909619" y="5818668"/>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Categorical</a:t>
            </a:r>
          </a:p>
          <a:p>
            <a:pPr marL="0" marR="0" lvl="0" indent="0" defTabSz="914218" rtl="0" eaLnBrk="1" fontAlgn="base" latinLnBrk="0" hangingPunct="1">
              <a:lnSpc>
                <a:spcPct val="100000"/>
              </a:lnSpc>
              <a:spcBef>
                <a:spcPct val="0"/>
              </a:spcBef>
              <a:spcAft>
                <a:spcPct val="0"/>
              </a:spcAft>
              <a:buClrTx/>
              <a:buSzTx/>
              <a:buFontTx/>
              <a:buNone/>
              <a:tabLst/>
              <a:defRPr/>
            </a:pPr>
            <a:endParaRPr kumimoji="0" lang="en-US" sz="240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01" name="Rectangle: Rounded Corners 100">
            <a:extLst>
              <a:ext uri="{FF2B5EF4-FFF2-40B4-BE49-F238E27FC236}">
                <a16:creationId xmlns:a16="http://schemas.microsoft.com/office/drawing/2014/main" id="{12787904-11E5-3F02-9278-9944F39F8511}"/>
              </a:ext>
            </a:extLst>
          </p:cNvPr>
          <p:cNvSpPr/>
          <p:nvPr/>
        </p:nvSpPr>
        <p:spPr bwMode="auto">
          <a:xfrm rot="18900000">
            <a:off x="17881786" y="5818668"/>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Continuous</a:t>
            </a:r>
          </a:p>
          <a:p>
            <a:pPr marL="0" marR="0" lvl="0" indent="0" defTabSz="914218" rtl="0" eaLnBrk="1" fontAlgn="base" latinLnBrk="0" hangingPunct="1">
              <a:lnSpc>
                <a:spcPct val="100000"/>
              </a:lnSpc>
              <a:spcBef>
                <a:spcPct val="0"/>
              </a:spcBef>
              <a:spcAft>
                <a:spcPct val="0"/>
              </a:spcAft>
              <a:buClrTx/>
              <a:buSzTx/>
              <a:buFontTx/>
              <a:buNone/>
              <a:tabLst/>
              <a:defRPr/>
            </a:pPr>
            <a:endParaRPr kumimoji="0" lang="en-US" sz="240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02" name="Rectangle: Rounded Corners 101">
            <a:extLst>
              <a:ext uri="{FF2B5EF4-FFF2-40B4-BE49-F238E27FC236}">
                <a16:creationId xmlns:a16="http://schemas.microsoft.com/office/drawing/2014/main" id="{4AC6D885-D7AC-7A1C-270D-025C53851044}"/>
              </a:ext>
            </a:extLst>
          </p:cNvPr>
          <p:cNvSpPr/>
          <p:nvPr/>
        </p:nvSpPr>
        <p:spPr bwMode="auto">
          <a:xfrm rot="18900000">
            <a:off x="18853953" y="5818668"/>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Time-series</a:t>
            </a:r>
          </a:p>
          <a:p>
            <a:pPr marL="0" marR="0" lvl="0" indent="0" defTabSz="914218" rtl="0" eaLnBrk="1" fontAlgn="base" latinLnBrk="0" hangingPunct="1">
              <a:lnSpc>
                <a:spcPct val="100000"/>
              </a:lnSpc>
              <a:spcBef>
                <a:spcPct val="0"/>
              </a:spcBef>
              <a:spcAft>
                <a:spcPct val="0"/>
              </a:spcAft>
              <a:buClrTx/>
              <a:buSzTx/>
              <a:buFontTx/>
              <a:buNone/>
              <a:tabLst/>
              <a:defRPr/>
            </a:pPr>
            <a:endParaRPr kumimoji="0" lang="en-US" sz="240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103" name="Rectangle: Rounded Corners 102">
            <a:extLst>
              <a:ext uri="{FF2B5EF4-FFF2-40B4-BE49-F238E27FC236}">
                <a16:creationId xmlns:a16="http://schemas.microsoft.com/office/drawing/2014/main" id="{8D0D7944-3B82-F962-2018-BE1E6BF93910}"/>
              </a:ext>
            </a:extLst>
          </p:cNvPr>
          <p:cNvSpPr/>
          <p:nvPr/>
        </p:nvSpPr>
        <p:spPr bwMode="auto">
          <a:xfrm rot="18900000">
            <a:off x="19902324" y="5790830"/>
            <a:ext cx="2833516" cy="640080"/>
          </a:xfrm>
          <a:prstGeom prst="roundRect">
            <a:avLst>
              <a:gd name="adj" fmla="val 14632"/>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defTabSz="914218"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dirty="0">
                <a:ln>
                  <a:noFill/>
                </a:ln>
                <a:solidFill>
                  <a:srgbClr val="000000"/>
                </a:solidFill>
                <a:effectLst/>
                <a:uLnTx/>
                <a:uFillTx/>
                <a:latin typeface="IBM Plex Sans Light"/>
                <a:ea typeface="+mn-ea"/>
                <a:cs typeface="+mn-cs"/>
              </a:rPr>
              <a:t>Special types</a:t>
            </a:r>
          </a:p>
        </p:txBody>
      </p:sp>
      <p:sp>
        <p:nvSpPr>
          <p:cNvPr id="110" name="Oval 109">
            <a:extLst>
              <a:ext uri="{FF2B5EF4-FFF2-40B4-BE49-F238E27FC236}">
                <a16:creationId xmlns:a16="http://schemas.microsoft.com/office/drawing/2014/main" id="{50ECB062-9ACB-B799-AF0F-006BD36BC2C5}"/>
              </a:ext>
            </a:extLst>
          </p:cNvPr>
          <p:cNvSpPr/>
          <p:nvPr/>
        </p:nvSpPr>
        <p:spPr bwMode="auto">
          <a:xfrm>
            <a:off x="2929806" y="9361721"/>
            <a:ext cx="1303957" cy="1303957"/>
          </a:xfrm>
          <a:prstGeom prst="ellips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11" name="Oval 110">
            <a:extLst>
              <a:ext uri="{FF2B5EF4-FFF2-40B4-BE49-F238E27FC236}">
                <a16:creationId xmlns:a16="http://schemas.microsoft.com/office/drawing/2014/main" id="{6DD36267-983B-35C7-23C1-E63690584F3B}"/>
              </a:ext>
            </a:extLst>
          </p:cNvPr>
          <p:cNvSpPr/>
          <p:nvPr/>
        </p:nvSpPr>
        <p:spPr bwMode="auto">
          <a:xfrm>
            <a:off x="2928063" y="7635798"/>
            <a:ext cx="1303957" cy="1303957"/>
          </a:xfrm>
          <a:prstGeom prst="ellips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12" name="Graphic 111" descr="Artificial Intelligence outline">
            <a:extLst>
              <a:ext uri="{FF2B5EF4-FFF2-40B4-BE49-F238E27FC236}">
                <a16:creationId xmlns:a16="http://schemas.microsoft.com/office/drawing/2014/main" id="{A8D24E6D-5138-639D-FD0F-CFC506419D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2244" y="9590460"/>
            <a:ext cx="831273" cy="831273"/>
          </a:xfrm>
          <a:prstGeom prst="rect">
            <a:avLst/>
          </a:prstGeom>
        </p:spPr>
      </p:pic>
      <p:pic>
        <p:nvPicPr>
          <p:cNvPr id="114" name="Graphic 113" descr="Normal Distribution outline">
            <a:extLst>
              <a:ext uri="{FF2B5EF4-FFF2-40B4-BE49-F238E27FC236}">
                <a16:creationId xmlns:a16="http://schemas.microsoft.com/office/drawing/2014/main" id="{3EBA73B8-9FCF-FA40-67CA-776EE44994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9057" y="7835213"/>
            <a:ext cx="831273" cy="831273"/>
          </a:xfrm>
          <a:prstGeom prst="rect">
            <a:avLst/>
          </a:prstGeom>
        </p:spPr>
      </p:pic>
      <p:sp>
        <p:nvSpPr>
          <p:cNvPr id="116" name="TextBox 115">
            <a:extLst>
              <a:ext uri="{FF2B5EF4-FFF2-40B4-BE49-F238E27FC236}">
                <a16:creationId xmlns:a16="http://schemas.microsoft.com/office/drawing/2014/main" id="{68E9E0C8-CB91-57B6-A1FE-43C32DFB9B8C}"/>
              </a:ext>
            </a:extLst>
          </p:cNvPr>
          <p:cNvSpPr txBox="1"/>
          <p:nvPr/>
        </p:nvSpPr>
        <p:spPr>
          <a:xfrm>
            <a:off x="4441339" y="7893321"/>
            <a:ext cx="2528125" cy="52322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2800" dirty="0">
                <a:solidFill>
                  <a:schemeClr val="accent1"/>
                </a:solidFill>
                <a:latin typeface="+mj-lt"/>
              </a:rPr>
              <a:t>Statistics-based</a:t>
            </a:r>
          </a:p>
        </p:txBody>
      </p:sp>
      <p:sp>
        <p:nvSpPr>
          <p:cNvPr id="118" name="TextBox 117">
            <a:extLst>
              <a:ext uri="{FF2B5EF4-FFF2-40B4-BE49-F238E27FC236}">
                <a16:creationId xmlns:a16="http://schemas.microsoft.com/office/drawing/2014/main" id="{FAACEAA0-2946-B2EB-4877-AA32CC15BC44}"/>
              </a:ext>
            </a:extLst>
          </p:cNvPr>
          <p:cNvSpPr txBox="1"/>
          <p:nvPr/>
        </p:nvSpPr>
        <p:spPr>
          <a:xfrm>
            <a:off x="4422855" y="9511684"/>
            <a:ext cx="2158440" cy="95410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2800" dirty="0">
                <a:solidFill>
                  <a:schemeClr val="accent1"/>
                </a:solidFill>
                <a:latin typeface="+mj-lt"/>
              </a:rPr>
              <a:t>Generative AI</a:t>
            </a:r>
          </a:p>
        </p:txBody>
      </p:sp>
      <p:sp>
        <p:nvSpPr>
          <p:cNvPr id="119" name="Oval 118">
            <a:extLst>
              <a:ext uri="{FF2B5EF4-FFF2-40B4-BE49-F238E27FC236}">
                <a16:creationId xmlns:a16="http://schemas.microsoft.com/office/drawing/2014/main" id="{1D96713E-297D-F6C2-DC01-A7172939114A}"/>
              </a:ext>
            </a:extLst>
          </p:cNvPr>
          <p:cNvSpPr/>
          <p:nvPr/>
        </p:nvSpPr>
        <p:spPr bwMode="auto">
          <a:xfrm>
            <a:off x="8322100" y="8006183"/>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20" name="Oval 119">
            <a:extLst>
              <a:ext uri="{FF2B5EF4-FFF2-40B4-BE49-F238E27FC236}">
                <a16:creationId xmlns:a16="http://schemas.microsoft.com/office/drawing/2014/main" id="{4EAB5D14-BAA2-A486-A2CA-75C32ACF2D6F}"/>
              </a:ext>
            </a:extLst>
          </p:cNvPr>
          <p:cNvSpPr/>
          <p:nvPr/>
        </p:nvSpPr>
        <p:spPr bwMode="auto">
          <a:xfrm>
            <a:off x="9388517" y="8006183"/>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21" name="Oval 120">
            <a:extLst>
              <a:ext uri="{FF2B5EF4-FFF2-40B4-BE49-F238E27FC236}">
                <a16:creationId xmlns:a16="http://schemas.microsoft.com/office/drawing/2014/main" id="{9341E707-E5E4-192E-B205-143380D2FB1F}"/>
              </a:ext>
            </a:extLst>
          </p:cNvPr>
          <p:cNvSpPr/>
          <p:nvPr/>
        </p:nvSpPr>
        <p:spPr bwMode="auto">
          <a:xfrm>
            <a:off x="10454934" y="8006183"/>
            <a:ext cx="615757" cy="613526"/>
          </a:xfrm>
          <a:prstGeom prst="ellipse">
            <a:avLst/>
          </a:prstGeom>
          <a:solidFill>
            <a:srgbClr val="FDDC6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22" name="Oval 121">
            <a:extLst>
              <a:ext uri="{FF2B5EF4-FFF2-40B4-BE49-F238E27FC236}">
                <a16:creationId xmlns:a16="http://schemas.microsoft.com/office/drawing/2014/main" id="{874A0DD8-F59C-F987-F38E-FA79A8737585}"/>
              </a:ext>
            </a:extLst>
          </p:cNvPr>
          <p:cNvSpPr/>
          <p:nvPr/>
        </p:nvSpPr>
        <p:spPr bwMode="auto">
          <a:xfrm>
            <a:off x="11521351" y="8006183"/>
            <a:ext cx="615757" cy="613526"/>
          </a:xfrm>
          <a:prstGeom prst="ellipse">
            <a:avLst/>
          </a:prstGeom>
          <a:solidFill>
            <a:srgbClr val="FDDC6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23" name="Oval 122">
            <a:extLst>
              <a:ext uri="{FF2B5EF4-FFF2-40B4-BE49-F238E27FC236}">
                <a16:creationId xmlns:a16="http://schemas.microsoft.com/office/drawing/2014/main" id="{E07AB45B-8877-3B77-4F04-C5F0E37BBF2D}"/>
              </a:ext>
            </a:extLst>
          </p:cNvPr>
          <p:cNvSpPr/>
          <p:nvPr/>
        </p:nvSpPr>
        <p:spPr bwMode="auto">
          <a:xfrm>
            <a:off x="12587768" y="8006183"/>
            <a:ext cx="615757" cy="613526"/>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24" name="Oval 123">
            <a:extLst>
              <a:ext uri="{FF2B5EF4-FFF2-40B4-BE49-F238E27FC236}">
                <a16:creationId xmlns:a16="http://schemas.microsoft.com/office/drawing/2014/main" id="{AD946157-1683-997C-885F-B00735DDCF7F}"/>
              </a:ext>
            </a:extLst>
          </p:cNvPr>
          <p:cNvSpPr/>
          <p:nvPr/>
        </p:nvSpPr>
        <p:spPr bwMode="auto">
          <a:xfrm>
            <a:off x="13554794" y="8006183"/>
            <a:ext cx="615757" cy="613526"/>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32" name="Oval 131">
            <a:extLst>
              <a:ext uri="{FF2B5EF4-FFF2-40B4-BE49-F238E27FC236}">
                <a16:creationId xmlns:a16="http://schemas.microsoft.com/office/drawing/2014/main" id="{EB843172-6178-60B3-7089-98F9BF2D3CB0}"/>
              </a:ext>
            </a:extLst>
          </p:cNvPr>
          <p:cNvSpPr/>
          <p:nvPr/>
        </p:nvSpPr>
        <p:spPr bwMode="auto">
          <a:xfrm>
            <a:off x="7215927" y="9650835"/>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33" name="Oval 132">
            <a:extLst>
              <a:ext uri="{FF2B5EF4-FFF2-40B4-BE49-F238E27FC236}">
                <a16:creationId xmlns:a16="http://schemas.microsoft.com/office/drawing/2014/main" id="{213FAD3C-3F2D-A1C7-7ED3-A05AC36A0C3A}"/>
              </a:ext>
            </a:extLst>
          </p:cNvPr>
          <p:cNvSpPr/>
          <p:nvPr/>
        </p:nvSpPr>
        <p:spPr bwMode="auto">
          <a:xfrm>
            <a:off x="8322100" y="9650835"/>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34" name="Oval 133">
            <a:extLst>
              <a:ext uri="{FF2B5EF4-FFF2-40B4-BE49-F238E27FC236}">
                <a16:creationId xmlns:a16="http://schemas.microsoft.com/office/drawing/2014/main" id="{FB3CAF64-9355-35AC-BAFC-BBB158C19E0B}"/>
              </a:ext>
            </a:extLst>
          </p:cNvPr>
          <p:cNvSpPr/>
          <p:nvPr/>
        </p:nvSpPr>
        <p:spPr bwMode="auto">
          <a:xfrm>
            <a:off x="9388517" y="9650835"/>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35" name="Oval 134">
            <a:extLst>
              <a:ext uri="{FF2B5EF4-FFF2-40B4-BE49-F238E27FC236}">
                <a16:creationId xmlns:a16="http://schemas.microsoft.com/office/drawing/2014/main" id="{22DBA716-7378-F8E7-7C4A-7D530AB9C9FF}"/>
              </a:ext>
            </a:extLst>
          </p:cNvPr>
          <p:cNvSpPr/>
          <p:nvPr/>
        </p:nvSpPr>
        <p:spPr bwMode="auto">
          <a:xfrm>
            <a:off x="10454934" y="9650835"/>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36" name="Oval 135">
            <a:extLst>
              <a:ext uri="{FF2B5EF4-FFF2-40B4-BE49-F238E27FC236}">
                <a16:creationId xmlns:a16="http://schemas.microsoft.com/office/drawing/2014/main" id="{5327F113-DBCC-483A-8EF7-3980105B7B64}"/>
              </a:ext>
            </a:extLst>
          </p:cNvPr>
          <p:cNvSpPr/>
          <p:nvPr/>
        </p:nvSpPr>
        <p:spPr bwMode="auto">
          <a:xfrm>
            <a:off x="11521351" y="9650835"/>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37" name="Oval 136">
            <a:extLst>
              <a:ext uri="{FF2B5EF4-FFF2-40B4-BE49-F238E27FC236}">
                <a16:creationId xmlns:a16="http://schemas.microsoft.com/office/drawing/2014/main" id="{1CD3C85B-2414-AC34-15E3-226BE3F75306}"/>
              </a:ext>
            </a:extLst>
          </p:cNvPr>
          <p:cNvSpPr/>
          <p:nvPr/>
        </p:nvSpPr>
        <p:spPr bwMode="auto">
          <a:xfrm>
            <a:off x="12587768" y="9650835"/>
            <a:ext cx="615757" cy="613526"/>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38" name="Oval 137">
            <a:extLst>
              <a:ext uri="{FF2B5EF4-FFF2-40B4-BE49-F238E27FC236}">
                <a16:creationId xmlns:a16="http://schemas.microsoft.com/office/drawing/2014/main" id="{495AD5CF-7E9F-4318-04F6-55E07C4B5135}"/>
              </a:ext>
            </a:extLst>
          </p:cNvPr>
          <p:cNvSpPr/>
          <p:nvPr/>
        </p:nvSpPr>
        <p:spPr bwMode="auto">
          <a:xfrm>
            <a:off x="13554794" y="9650835"/>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39" name="Oval 138">
            <a:extLst>
              <a:ext uri="{FF2B5EF4-FFF2-40B4-BE49-F238E27FC236}">
                <a16:creationId xmlns:a16="http://schemas.microsoft.com/office/drawing/2014/main" id="{E2549168-B16B-DEB8-9702-F0CE7C678FB5}"/>
              </a:ext>
            </a:extLst>
          </p:cNvPr>
          <p:cNvSpPr/>
          <p:nvPr/>
        </p:nvSpPr>
        <p:spPr bwMode="auto">
          <a:xfrm>
            <a:off x="14720602" y="8006183"/>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40" name="Oval 139">
            <a:extLst>
              <a:ext uri="{FF2B5EF4-FFF2-40B4-BE49-F238E27FC236}">
                <a16:creationId xmlns:a16="http://schemas.microsoft.com/office/drawing/2014/main" id="{F7A90A4D-ACD3-F65B-77BC-21C8882E3798}"/>
              </a:ext>
            </a:extLst>
          </p:cNvPr>
          <p:cNvSpPr/>
          <p:nvPr/>
        </p:nvSpPr>
        <p:spPr bwMode="auto">
          <a:xfrm>
            <a:off x="15787019" y="8006183"/>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43" name="Oval 142">
            <a:extLst>
              <a:ext uri="{FF2B5EF4-FFF2-40B4-BE49-F238E27FC236}">
                <a16:creationId xmlns:a16="http://schemas.microsoft.com/office/drawing/2014/main" id="{5F84ACCF-401F-0425-CA46-288D702EDB69}"/>
              </a:ext>
            </a:extLst>
          </p:cNvPr>
          <p:cNvSpPr/>
          <p:nvPr/>
        </p:nvSpPr>
        <p:spPr bwMode="auto">
          <a:xfrm>
            <a:off x="14720602" y="9650835"/>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44" name="Oval 143">
            <a:extLst>
              <a:ext uri="{FF2B5EF4-FFF2-40B4-BE49-F238E27FC236}">
                <a16:creationId xmlns:a16="http://schemas.microsoft.com/office/drawing/2014/main" id="{EB042A28-91D2-A437-650B-CE4040568B4B}"/>
              </a:ext>
            </a:extLst>
          </p:cNvPr>
          <p:cNvSpPr/>
          <p:nvPr/>
        </p:nvSpPr>
        <p:spPr bwMode="auto">
          <a:xfrm>
            <a:off x="15787019" y="9650835"/>
            <a:ext cx="615757" cy="613526"/>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45" name="Oval 144">
            <a:extLst>
              <a:ext uri="{FF2B5EF4-FFF2-40B4-BE49-F238E27FC236}">
                <a16:creationId xmlns:a16="http://schemas.microsoft.com/office/drawing/2014/main" id="{329F35DF-F946-3101-EF17-1AC5C973FD68}"/>
              </a:ext>
            </a:extLst>
          </p:cNvPr>
          <p:cNvSpPr/>
          <p:nvPr/>
        </p:nvSpPr>
        <p:spPr bwMode="auto">
          <a:xfrm>
            <a:off x="16853436" y="8006183"/>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46" name="Oval 145">
            <a:extLst>
              <a:ext uri="{FF2B5EF4-FFF2-40B4-BE49-F238E27FC236}">
                <a16:creationId xmlns:a16="http://schemas.microsoft.com/office/drawing/2014/main" id="{E51C5F75-00FF-1C59-04A4-A89D9691D090}"/>
              </a:ext>
            </a:extLst>
          </p:cNvPr>
          <p:cNvSpPr/>
          <p:nvPr/>
        </p:nvSpPr>
        <p:spPr bwMode="auto">
          <a:xfrm>
            <a:off x="17919853" y="8006183"/>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47" name="Oval 146">
            <a:extLst>
              <a:ext uri="{FF2B5EF4-FFF2-40B4-BE49-F238E27FC236}">
                <a16:creationId xmlns:a16="http://schemas.microsoft.com/office/drawing/2014/main" id="{E25F09ED-BC80-20E4-052A-222011447F28}"/>
              </a:ext>
            </a:extLst>
          </p:cNvPr>
          <p:cNvSpPr/>
          <p:nvPr/>
        </p:nvSpPr>
        <p:spPr bwMode="auto">
          <a:xfrm>
            <a:off x="18986270" y="8006183"/>
            <a:ext cx="615757" cy="613526"/>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48" name="Oval 147">
            <a:extLst>
              <a:ext uri="{FF2B5EF4-FFF2-40B4-BE49-F238E27FC236}">
                <a16:creationId xmlns:a16="http://schemas.microsoft.com/office/drawing/2014/main" id="{077F70DF-A810-ED87-8450-D0C24DDD9D07}"/>
              </a:ext>
            </a:extLst>
          </p:cNvPr>
          <p:cNvSpPr/>
          <p:nvPr/>
        </p:nvSpPr>
        <p:spPr bwMode="auto">
          <a:xfrm>
            <a:off x="20052685" y="8006183"/>
            <a:ext cx="615757" cy="613526"/>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53" name="Oval 152">
            <a:extLst>
              <a:ext uri="{FF2B5EF4-FFF2-40B4-BE49-F238E27FC236}">
                <a16:creationId xmlns:a16="http://schemas.microsoft.com/office/drawing/2014/main" id="{91A3D54B-0223-9915-7EE7-B1A0ABACE911}"/>
              </a:ext>
            </a:extLst>
          </p:cNvPr>
          <p:cNvSpPr/>
          <p:nvPr/>
        </p:nvSpPr>
        <p:spPr bwMode="auto">
          <a:xfrm>
            <a:off x="16853436" y="9632203"/>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54" name="Oval 153">
            <a:extLst>
              <a:ext uri="{FF2B5EF4-FFF2-40B4-BE49-F238E27FC236}">
                <a16:creationId xmlns:a16="http://schemas.microsoft.com/office/drawing/2014/main" id="{80CCAFAA-80DB-8157-EC8F-4130CB83582B}"/>
              </a:ext>
            </a:extLst>
          </p:cNvPr>
          <p:cNvSpPr/>
          <p:nvPr/>
        </p:nvSpPr>
        <p:spPr bwMode="auto">
          <a:xfrm>
            <a:off x="17919853" y="9632203"/>
            <a:ext cx="615757" cy="613526"/>
          </a:xfrm>
          <a:prstGeom prst="ellipse">
            <a:avLst/>
          </a:prstGeom>
          <a:solidFill>
            <a:srgbClr val="6FDC8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55" name="Oval 154">
            <a:extLst>
              <a:ext uri="{FF2B5EF4-FFF2-40B4-BE49-F238E27FC236}">
                <a16:creationId xmlns:a16="http://schemas.microsoft.com/office/drawing/2014/main" id="{A6ED8A26-13D3-747E-7FC8-748EEC4FEF55}"/>
              </a:ext>
            </a:extLst>
          </p:cNvPr>
          <p:cNvSpPr/>
          <p:nvPr/>
        </p:nvSpPr>
        <p:spPr bwMode="auto">
          <a:xfrm>
            <a:off x="18986270" y="9632203"/>
            <a:ext cx="615757" cy="613526"/>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56" name="Oval 155">
            <a:extLst>
              <a:ext uri="{FF2B5EF4-FFF2-40B4-BE49-F238E27FC236}">
                <a16:creationId xmlns:a16="http://schemas.microsoft.com/office/drawing/2014/main" id="{B35A4E2F-7D1C-5988-FE03-71BCCFAF0015}"/>
              </a:ext>
            </a:extLst>
          </p:cNvPr>
          <p:cNvSpPr/>
          <p:nvPr/>
        </p:nvSpPr>
        <p:spPr bwMode="auto">
          <a:xfrm>
            <a:off x="20052685" y="9632203"/>
            <a:ext cx="615757" cy="613526"/>
          </a:xfrm>
          <a:prstGeom prst="ellipse">
            <a:avLst/>
          </a:prstGeom>
          <a:solidFill>
            <a:schemeClr val="bg1">
              <a:lumMod val="8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lvl="0" indent="0" algn="l" defTabSz="91421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cxnSp>
        <p:nvCxnSpPr>
          <p:cNvPr id="179" name="Straight Connector 178">
            <a:extLst>
              <a:ext uri="{FF2B5EF4-FFF2-40B4-BE49-F238E27FC236}">
                <a16:creationId xmlns:a16="http://schemas.microsoft.com/office/drawing/2014/main" id="{80FC9A73-928B-BB59-1ABC-64FC0035BBCB}"/>
              </a:ext>
            </a:extLst>
          </p:cNvPr>
          <p:cNvCxnSpPr>
            <a:cxnSpLocks/>
          </p:cNvCxnSpPr>
          <p:nvPr/>
        </p:nvCxnSpPr>
        <p:spPr bwMode="auto">
          <a:xfrm flipH="1">
            <a:off x="2740876" y="10962822"/>
            <a:ext cx="181158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4B62F221-19A9-1D5B-8213-CF9ABF2DCA1D}"/>
              </a:ext>
            </a:extLst>
          </p:cNvPr>
          <p:cNvCxnSpPr>
            <a:cxnSpLocks/>
          </p:cNvCxnSpPr>
          <p:nvPr/>
        </p:nvCxnSpPr>
        <p:spPr bwMode="auto">
          <a:xfrm flipH="1">
            <a:off x="2740876" y="7312289"/>
            <a:ext cx="1811580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49408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BA402CB-82BC-1D68-EE14-C7BFD47A2840}"/>
              </a:ext>
            </a:extLst>
          </p:cNvPr>
          <p:cNvSpPr/>
          <p:nvPr/>
        </p:nvSpPr>
        <p:spPr bwMode="auto">
          <a:xfrm>
            <a:off x="13711955" y="3402329"/>
            <a:ext cx="4772579" cy="3918480"/>
          </a:xfrm>
          <a:prstGeom prst="rect">
            <a:avLst/>
          </a:prstGeom>
          <a:solidFill>
            <a:srgbClr val="F7F7F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chemeClr val="accent1"/>
              </a:solidFill>
              <a:effectLst/>
              <a:uLnTx/>
              <a:uFillTx/>
              <a:latin typeface="IBM Plex Sans Light"/>
              <a:ea typeface="+mn-ea"/>
              <a:cs typeface="+mn-cs"/>
            </a:endParaRPr>
          </a:p>
        </p:txBody>
      </p:sp>
      <p:sp>
        <p:nvSpPr>
          <p:cNvPr id="37" name="Rectangle 36">
            <a:extLst>
              <a:ext uri="{FF2B5EF4-FFF2-40B4-BE49-F238E27FC236}">
                <a16:creationId xmlns:a16="http://schemas.microsoft.com/office/drawing/2014/main" id="{97BCE15D-BB94-C1FD-CA83-3F204437EF50}"/>
              </a:ext>
            </a:extLst>
          </p:cNvPr>
          <p:cNvSpPr/>
          <p:nvPr/>
        </p:nvSpPr>
        <p:spPr bwMode="auto">
          <a:xfrm>
            <a:off x="13719235" y="7509212"/>
            <a:ext cx="4772579" cy="3918480"/>
          </a:xfrm>
          <a:prstGeom prst="rect">
            <a:avLst/>
          </a:prstGeom>
          <a:solidFill>
            <a:srgbClr val="F7F7F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8" name="Rectangle 37">
            <a:extLst>
              <a:ext uri="{FF2B5EF4-FFF2-40B4-BE49-F238E27FC236}">
                <a16:creationId xmlns:a16="http://schemas.microsoft.com/office/drawing/2014/main" id="{4DEB39E1-1915-AC1A-189C-DCC02563A73E}"/>
              </a:ext>
            </a:extLst>
          </p:cNvPr>
          <p:cNvSpPr/>
          <p:nvPr/>
        </p:nvSpPr>
        <p:spPr bwMode="auto">
          <a:xfrm>
            <a:off x="18648433" y="3409450"/>
            <a:ext cx="4772579" cy="3918480"/>
          </a:xfrm>
          <a:prstGeom prst="rect">
            <a:avLst/>
          </a:prstGeom>
          <a:solidFill>
            <a:srgbClr val="F7F7F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9" name="Rectangle 38">
            <a:extLst>
              <a:ext uri="{FF2B5EF4-FFF2-40B4-BE49-F238E27FC236}">
                <a16:creationId xmlns:a16="http://schemas.microsoft.com/office/drawing/2014/main" id="{4C892B73-BBE8-7856-031C-6D05798029CE}"/>
              </a:ext>
            </a:extLst>
          </p:cNvPr>
          <p:cNvSpPr/>
          <p:nvPr/>
        </p:nvSpPr>
        <p:spPr bwMode="auto">
          <a:xfrm>
            <a:off x="18654147" y="7509212"/>
            <a:ext cx="4772579" cy="3918480"/>
          </a:xfrm>
          <a:prstGeom prst="rect">
            <a:avLst/>
          </a:prstGeom>
          <a:solidFill>
            <a:srgbClr val="F7F7F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1" name="Rectangle 10">
            <a:extLst>
              <a:ext uri="{FF2B5EF4-FFF2-40B4-BE49-F238E27FC236}">
                <a16:creationId xmlns:a16="http://schemas.microsoft.com/office/drawing/2014/main" id="{C400FF5D-5A3C-6641-4595-BB8C6FD9B875}"/>
              </a:ext>
            </a:extLst>
          </p:cNvPr>
          <p:cNvSpPr/>
          <p:nvPr/>
        </p:nvSpPr>
        <p:spPr bwMode="auto">
          <a:xfrm>
            <a:off x="6183482" y="1585264"/>
            <a:ext cx="13481162" cy="1746708"/>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FABBC790-0107-FBA3-5B34-894049A4AE42}"/>
              </a:ext>
            </a:extLst>
          </p:cNvPr>
          <p:cNvSpPr>
            <a:spLocks noGrp="1"/>
          </p:cNvSpPr>
          <p:nvPr>
            <p:ph type="title"/>
          </p:nvPr>
        </p:nvSpPr>
        <p:spPr/>
        <p:txBody>
          <a:bodyPr/>
          <a:lstStyle/>
          <a:p>
            <a:pPr>
              <a:lnSpc>
                <a:spcPct val="110000"/>
              </a:lnSpc>
            </a:pPr>
            <a:r>
              <a:rPr lang="en-US" sz="6000" dirty="0">
                <a:solidFill>
                  <a:schemeClr val="accent1"/>
                </a:solidFill>
              </a:rPr>
              <a:t>Privacy protection </a:t>
            </a:r>
            <a:r>
              <a:rPr lang="en-US" sz="6000" dirty="0"/>
              <a:t>when leveraging sensitive data</a:t>
            </a:r>
            <a:br>
              <a:rPr lang="en-US" sz="6000" dirty="0">
                <a:solidFill>
                  <a:schemeClr val="accent2"/>
                </a:solidFill>
              </a:rPr>
            </a:br>
            <a:br>
              <a:rPr lang="en-US" sz="6600" dirty="0">
                <a:solidFill>
                  <a:schemeClr val="accent2"/>
                </a:solidFill>
              </a:rPr>
            </a:br>
            <a:endParaRPr lang="en-US" sz="7200" dirty="0"/>
          </a:p>
        </p:txBody>
      </p:sp>
      <p:sp>
        <p:nvSpPr>
          <p:cNvPr id="40" name="TextBox 39">
            <a:extLst>
              <a:ext uri="{FF2B5EF4-FFF2-40B4-BE49-F238E27FC236}">
                <a16:creationId xmlns:a16="http://schemas.microsoft.com/office/drawing/2014/main" id="{82FAFD50-3D3C-1876-2A31-4128A2A865E8}"/>
              </a:ext>
            </a:extLst>
          </p:cNvPr>
          <p:cNvSpPr txBox="1"/>
          <p:nvPr/>
        </p:nvSpPr>
        <p:spPr>
          <a:xfrm>
            <a:off x="8541237" y="3663543"/>
            <a:ext cx="2639260" cy="1200329"/>
          </a:xfrm>
          <a:prstGeom prst="rect">
            <a:avLst/>
          </a:prstGeom>
          <a:noFill/>
        </p:spPr>
        <p:txBody>
          <a:bodyPr wrap="square">
            <a:spAutoFit/>
          </a:bodyPr>
          <a:lstStyle/>
          <a:p>
            <a:pPr marL="0" marR="0" lvl="0" indent="0" algn="l" defTabSz="182820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What are its </a:t>
            </a:r>
            <a:r>
              <a:rPr kumimoji="0" lang="en-US" sz="3600" b="0" i="0" u="none" strike="noStrike" kern="1200" cap="none" spc="0" normalizeH="0" baseline="0" noProof="0" dirty="0">
                <a:ln>
                  <a:noFill/>
                </a:ln>
                <a:solidFill>
                  <a:srgbClr val="0F62FE"/>
                </a:solidFill>
                <a:effectLst/>
                <a:uLnTx/>
                <a:uFillTx/>
                <a:latin typeface="IBM Plex Sans Light"/>
                <a:ea typeface="+mn-ea"/>
                <a:cs typeface="+mn-cs"/>
              </a:rPr>
              <a:t>benefits?</a:t>
            </a:r>
            <a:endParaRPr kumimoji="0" lang="en-US" sz="3600" b="0" i="0" u="none" strike="noStrike" kern="1200" cap="none" spc="0" normalizeH="0" baseline="30000" noProof="0" dirty="0">
              <a:ln>
                <a:noFill/>
              </a:ln>
              <a:solidFill>
                <a:srgbClr val="0F62FE"/>
              </a:solidFill>
              <a:effectLst/>
              <a:uLnTx/>
              <a:uFillTx/>
              <a:latin typeface="IBM Plex Sans Light"/>
              <a:ea typeface="+mn-ea"/>
              <a:cs typeface="+mn-cs"/>
            </a:endParaRPr>
          </a:p>
        </p:txBody>
      </p:sp>
      <p:sp>
        <p:nvSpPr>
          <p:cNvPr id="41" name="TextBox 40">
            <a:extLst>
              <a:ext uri="{FF2B5EF4-FFF2-40B4-BE49-F238E27FC236}">
                <a16:creationId xmlns:a16="http://schemas.microsoft.com/office/drawing/2014/main" id="{A4E63352-036C-1982-94C0-1C0F15B3286E}"/>
              </a:ext>
            </a:extLst>
          </p:cNvPr>
          <p:cNvSpPr txBox="1"/>
          <p:nvPr/>
        </p:nvSpPr>
        <p:spPr>
          <a:xfrm>
            <a:off x="13848030" y="5750775"/>
            <a:ext cx="4514989" cy="1077218"/>
          </a:xfrm>
          <a:prstGeom prst="rect">
            <a:avLst/>
          </a:prstGeom>
          <a:noFill/>
        </p:spPr>
        <p:txBody>
          <a:bodyPr wrap="square">
            <a:spAutoFit/>
          </a:bodyPr>
          <a:lstStyle/>
          <a:p>
            <a:pPr marL="0" marR="0" lvl="0" indent="0" algn="ctr" defTabSz="1828206" rtl="0" eaLnBrk="1" fontAlgn="auto" latinLnBrk="0" hangingPunct="1">
              <a:lnSpc>
                <a:spcPct val="100000"/>
              </a:lnSpc>
              <a:spcBef>
                <a:spcPts val="0"/>
              </a:spcBef>
              <a:spcAft>
                <a:spcPts val="3199"/>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mn-cs"/>
              </a:rPr>
              <a:t>Can’t identify data specific to an individual</a:t>
            </a:r>
          </a:p>
        </p:txBody>
      </p:sp>
      <p:sp>
        <p:nvSpPr>
          <p:cNvPr id="42" name="TextBox 41">
            <a:extLst>
              <a:ext uri="{FF2B5EF4-FFF2-40B4-BE49-F238E27FC236}">
                <a16:creationId xmlns:a16="http://schemas.microsoft.com/office/drawing/2014/main" id="{D312CF09-AF64-B768-744D-BAE4A8D4B89C}"/>
              </a:ext>
            </a:extLst>
          </p:cNvPr>
          <p:cNvSpPr txBox="1"/>
          <p:nvPr/>
        </p:nvSpPr>
        <p:spPr>
          <a:xfrm>
            <a:off x="18941617" y="5733488"/>
            <a:ext cx="4148112" cy="1077218"/>
          </a:xfrm>
          <a:prstGeom prst="rect">
            <a:avLst/>
          </a:prstGeom>
          <a:noFill/>
        </p:spPr>
        <p:txBody>
          <a:bodyPr wrap="square">
            <a:spAutoFit/>
          </a:bodyPr>
          <a:lstStyle/>
          <a:p>
            <a:pPr marL="0" marR="0" lvl="0" indent="0" algn="ctr" defTabSz="1828206" rtl="0" eaLnBrk="1" fontAlgn="auto" latinLnBrk="0" hangingPunct="1">
              <a:lnSpc>
                <a:spcPct val="100000"/>
              </a:lnSpc>
              <a:spcBef>
                <a:spcPts val="0"/>
              </a:spcBef>
              <a:spcAft>
                <a:spcPts val="3199"/>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mn-cs"/>
              </a:rPr>
              <a:t>Protection against                                    3</a:t>
            </a:r>
            <a:r>
              <a:rPr kumimoji="0" lang="en-US" sz="3200" b="0" i="0" u="none" strike="noStrike" kern="1200" cap="none" spc="0" normalizeH="0" baseline="30000" noProof="0" dirty="0">
                <a:ln>
                  <a:noFill/>
                </a:ln>
                <a:solidFill>
                  <a:srgbClr val="000000"/>
                </a:solidFill>
                <a:effectLst/>
                <a:uLnTx/>
                <a:uFillTx/>
                <a:latin typeface="IBM Plex Sans ExtLt" panose="020B0303050203000203" pitchFamily="34" charset="0"/>
                <a:ea typeface="+mn-ea"/>
                <a:cs typeface="+mn-cs"/>
              </a:rPr>
              <a:t>rd</a:t>
            </a:r>
            <a:r>
              <a:rPr kumimoji="0" lang="en-US" sz="3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mn-cs"/>
              </a:rPr>
              <a:t> party attackers</a:t>
            </a:r>
          </a:p>
        </p:txBody>
      </p:sp>
      <p:sp>
        <p:nvSpPr>
          <p:cNvPr id="43" name="TextBox 42">
            <a:extLst>
              <a:ext uri="{FF2B5EF4-FFF2-40B4-BE49-F238E27FC236}">
                <a16:creationId xmlns:a16="http://schemas.microsoft.com/office/drawing/2014/main" id="{CA8F1C4A-F546-9DAE-DCBC-30F2F56D4E4E}"/>
              </a:ext>
            </a:extLst>
          </p:cNvPr>
          <p:cNvSpPr txBox="1"/>
          <p:nvPr/>
        </p:nvSpPr>
        <p:spPr>
          <a:xfrm>
            <a:off x="18945706" y="9563716"/>
            <a:ext cx="4139935" cy="1077218"/>
          </a:xfrm>
          <a:prstGeom prst="rect">
            <a:avLst/>
          </a:prstGeom>
          <a:noFill/>
        </p:spPr>
        <p:txBody>
          <a:bodyPr wrap="square">
            <a:spAutoFit/>
          </a:bodyPr>
          <a:lstStyle/>
          <a:p>
            <a:pPr marL="0" marR="0" lvl="0" indent="0" algn="ctr" defTabSz="182820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mn-cs"/>
              </a:rPr>
              <a:t>Privacy bounds</a:t>
            </a:r>
          </a:p>
          <a:p>
            <a:pPr marL="0" marR="0" lvl="0" indent="0" algn="ctr" defTabSz="182820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mn-cs"/>
              </a:rPr>
              <a:t>guarantee</a:t>
            </a:r>
          </a:p>
        </p:txBody>
      </p:sp>
      <p:sp>
        <p:nvSpPr>
          <p:cNvPr id="44" name="TextBox 43">
            <a:extLst>
              <a:ext uri="{FF2B5EF4-FFF2-40B4-BE49-F238E27FC236}">
                <a16:creationId xmlns:a16="http://schemas.microsoft.com/office/drawing/2014/main" id="{EDD45A98-72E2-29F2-8BF1-3407E737FEB5}"/>
              </a:ext>
            </a:extLst>
          </p:cNvPr>
          <p:cNvSpPr txBox="1"/>
          <p:nvPr/>
        </p:nvSpPr>
        <p:spPr>
          <a:xfrm>
            <a:off x="8623483" y="1113080"/>
            <a:ext cx="4434041" cy="1200329"/>
          </a:xfrm>
          <a:prstGeom prst="rect">
            <a:avLst/>
          </a:prstGeom>
          <a:noFill/>
        </p:spPr>
        <p:txBody>
          <a:bodyPr wrap="square">
            <a:spAutoFit/>
          </a:bodyPr>
          <a:lstStyle/>
          <a:p>
            <a:pPr marL="0" marR="0" lvl="0" indent="0" algn="l" defTabSz="1828206"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What is </a:t>
            </a:r>
            <a:r>
              <a:rPr kumimoji="0" lang="en-US" sz="3600" b="0" i="0" u="none" strike="noStrike" kern="1200" cap="none" spc="0" normalizeH="0" baseline="0" noProof="0" dirty="0">
                <a:ln>
                  <a:noFill/>
                </a:ln>
                <a:solidFill>
                  <a:srgbClr val="0F62FE"/>
                </a:solidFill>
                <a:effectLst/>
                <a:uLnTx/>
                <a:uFillTx/>
                <a:latin typeface="IBM Plex Sans Light"/>
                <a:ea typeface="+mn-ea"/>
                <a:cs typeface="+mn-cs"/>
              </a:rPr>
              <a:t>differential privacy?</a:t>
            </a:r>
          </a:p>
        </p:txBody>
      </p:sp>
      <p:sp>
        <p:nvSpPr>
          <p:cNvPr id="49" name="TextBox 48">
            <a:extLst>
              <a:ext uri="{FF2B5EF4-FFF2-40B4-BE49-F238E27FC236}">
                <a16:creationId xmlns:a16="http://schemas.microsoft.com/office/drawing/2014/main" id="{4228B64F-EEF1-7AEC-C5D3-143701A3583A}"/>
              </a:ext>
            </a:extLst>
          </p:cNvPr>
          <p:cNvSpPr txBox="1"/>
          <p:nvPr/>
        </p:nvSpPr>
        <p:spPr>
          <a:xfrm>
            <a:off x="13541937" y="1209214"/>
            <a:ext cx="10485572" cy="1077218"/>
          </a:xfrm>
          <a:prstGeom prst="rect">
            <a:avLst/>
          </a:prstGeom>
          <a:noFill/>
        </p:spPr>
        <p:txBody>
          <a:bodyPr wrap="square">
            <a:spAutoFit/>
          </a:bodyPr>
          <a:lstStyle/>
          <a:p>
            <a:pPr marL="0" marR="0" lvl="0" indent="0" algn="l" defTabSz="1828206" rtl="0" eaLnBrk="1" fontAlgn="auto" latinLnBrk="0" hangingPunct="1">
              <a:lnSpc>
                <a:spcPct val="100000"/>
              </a:lnSpc>
              <a:spcBef>
                <a:spcPts val="0"/>
              </a:spcBef>
              <a:spcAft>
                <a:spcPts val="3199"/>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mn-cs"/>
              </a:rPr>
              <a:t>Identifies </a:t>
            </a:r>
            <a:r>
              <a:rPr kumimoji="0" lang="en-US" sz="3200" b="1" i="0" strike="noStrike" kern="1200" cap="none" spc="0" normalizeH="0" baseline="0" noProof="0" dirty="0">
                <a:ln>
                  <a:noFill/>
                </a:ln>
                <a:solidFill>
                  <a:srgbClr val="000000"/>
                </a:solidFill>
                <a:effectLst/>
                <a:uLnTx/>
                <a:uFillTx/>
                <a:latin typeface="IBM Plex Sans ExtLt" panose="020B0303050203000203" pitchFamily="34" charset="0"/>
                <a:ea typeface="+mn-ea"/>
                <a:cs typeface="+mn-cs"/>
              </a:rPr>
              <a:t>rare individuals </a:t>
            </a:r>
            <a:r>
              <a:rPr kumimoji="0" lang="en-US" sz="3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mn-cs"/>
              </a:rPr>
              <a:t>in datasets and adds “noise” to obscure their individually specific information</a:t>
            </a:r>
          </a:p>
        </p:txBody>
      </p:sp>
      <p:sp>
        <p:nvSpPr>
          <p:cNvPr id="58" name="TextBox 57">
            <a:extLst>
              <a:ext uri="{FF2B5EF4-FFF2-40B4-BE49-F238E27FC236}">
                <a16:creationId xmlns:a16="http://schemas.microsoft.com/office/drawing/2014/main" id="{C8F17068-B2F9-7545-AF6B-3E9B72CD9B8B}"/>
              </a:ext>
            </a:extLst>
          </p:cNvPr>
          <p:cNvSpPr txBox="1"/>
          <p:nvPr/>
        </p:nvSpPr>
        <p:spPr>
          <a:xfrm>
            <a:off x="14203758" y="9563716"/>
            <a:ext cx="3803533" cy="1077218"/>
          </a:xfrm>
          <a:prstGeom prst="rect">
            <a:avLst/>
          </a:prstGeom>
          <a:noFill/>
        </p:spPr>
        <p:txBody>
          <a:bodyPr wrap="square">
            <a:spAutoFit/>
          </a:bodyPr>
          <a:lstStyle/>
          <a:p>
            <a:pPr marL="0" marR="0" lvl="0" indent="0" algn="ctr" defTabSz="182820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mn-cs"/>
              </a:rPr>
              <a:t>Computational </a:t>
            </a:r>
          </a:p>
          <a:p>
            <a:pPr marL="0" marR="0" lvl="0" indent="0" algn="ctr" defTabSz="182820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ExtLt" panose="020B0303050203000203" pitchFamily="34" charset="0"/>
                <a:ea typeface="+mn-ea"/>
                <a:cs typeface="+mn-cs"/>
              </a:rPr>
              <a:t>transparency </a:t>
            </a:r>
            <a:endParaRPr kumimoji="0" lang="en-US" sz="3200" b="0" i="0" u="sng" strike="noStrike" kern="1200" cap="none" spc="0" normalizeH="0" baseline="0" noProof="0" dirty="0">
              <a:ln>
                <a:noFill/>
              </a:ln>
              <a:solidFill>
                <a:srgbClr val="000000"/>
              </a:solidFill>
              <a:effectLst/>
              <a:uLnTx/>
              <a:uFillTx/>
              <a:latin typeface="IBM Plex Sans ExtLt" panose="020B0303050203000203" pitchFamily="34" charset="0"/>
              <a:ea typeface="+mn-ea"/>
              <a:cs typeface="+mn-cs"/>
            </a:endParaRPr>
          </a:p>
        </p:txBody>
      </p:sp>
      <p:sp>
        <p:nvSpPr>
          <p:cNvPr id="64" name="TextBox 63">
            <a:extLst>
              <a:ext uri="{FF2B5EF4-FFF2-40B4-BE49-F238E27FC236}">
                <a16:creationId xmlns:a16="http://schemas.microsoft.com/office/drawing/2014/main" id="{E58B79A6-BCD5-D91F-1EDE-C4EF2A34B81A}"/>
              </a:ext>
            </a:extLst>
          </p:cNvPr>
          <p:cNvSpPr txBox="1"/>
          <p:nvPr/>
        </p:nvSpPr>
        <p:spPr>
          <a:xfrm>
            <a:off x="576073" y="11970991"/>
            <a:ext cx="4796619" cy="338426"/>
          </a:xfrm>
          <a:prstGeom prst="rect">
            <a:avLst/>
          </a:prstGeom>
          <a:noFill/>
        </p:spPr>
        <p:txBody>
          <a:bodyPr wrap="square">
            <a:spAutoFit/>
          </a:bodyPr>
          <a:lstStyle/>
          <a:p>
            <a:pPr marL="0" marR="0" lvl="0" indent="0" algn="l" defTabSz="1828206"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FFFFFF">
                    <a:lumMod val="50000"/>
                  </a:srgbClr>
                </a:solidFill>
                <a:effectLst/>
                <a:uLnTx/>
                <a:uFillTx/>
                <a:latin typeface="IBM Plex Sans ExtLt" panose="020B0303050203000203" pitchFamily="34" charset="0"/>
                <a:ea typeface="+mn-ea"/>
                <a:cs typeface="+mn-cs"/>
              </a:rPr>
              <a:t>.</a:t>
            </a:r>
            <a:endParaRPr kumimoji="0" lang="en-US" sz="1066" b="0" i="0" u="none" strike="noStrike" kern="1200" cap="none" spc="0" normalizeH="0" baseline="30000" noProof="0" dirty="0">
              <a:ln>
                <a:noFill/>
              </a:ln>
              <a:solidFill>
                <a:srgbClr val="FFFFFF">
                  <a:lumMod val="50000"/>
                </a:srgbClr>
              </a:solidFill>
              <a:effectLst/>
              <a:uLnTx/>
              <a:uFillTx/>
              <a:latin typeface="IBM Plex Sans ExtLt" panose="020B0303050203000203" pitchFamily="34" charset="0"/>
              <a:ea typeface="+mn-ea"/>
              <a:cs typeface="+mn-cs"/>
            </a:endParaRPr>
          </a:p>
        </p:txBody>
      </p:sp>
      <p:cxnSp>
        <p:nvCxnSpPr>
          <p:cNvPr id="15" name="Straight Connector 14">
            <a:extLst>
              <a:ext uri="{FF2B5EF4-FFF2-40B4-BE49-F238E27FC236}">
                <a16:creationId xmlns:a16="http://schemas.microsoft.com/office/drawing/2014/main" id="{1B271439-ECBA-9D1F-3354-01BCD6852876}"/>
              </a:ext>
            </a:extLst>
          </p:cNvPr>
          <p:cNvCxnSpPr>
            <a:cxnSpLocks/>
          </p:cNvCxnSpPr>
          <p:nvPr/>
        </p:nvCxnSpPr>
        <p:spPr bwMode="auto">
          <a:xfrm>
            <a:off x="8579337" y="3114086"/>
            <a:ext cx="14830298"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3" name="Graphic 12" descr="Handshake outline">
            <a:extLst>
              <a:ext uri="{FF2B5EF4-FFF2-40B4-BE49-F238E27FC236}">
                <a16:creationId xmlns:a16="http://schemas.microsoft.com/office/drawing/2014/main" id="{12215688-4C63-E619-3DA4-B21B5ECC8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05716" y="7780748"/>
            <a:ext cx="1619915" cy="1619915"/>
          </a:xfrm>
          <a:prstGeom prst="rect">
            <a:avLst/>
          </a:prstGeom>
        </p:spPr>
      </p:pic>
      <p:pic>
        <p:nvPicPr>
          <p:cNvPr id="16" name="Graphic 15" descr="Eye outline">
            <a:extLst>
              <a:ext uri="{FF2B5EF4-FFF2-40B4-BE49-F238E27FC236}">
                <a16:creationId xmlns:a16="http://schemas.microsoft.com/office/drawing/2014/main" id="{FD53EC8F-E50D-1BD0-7DEC-EBDF40F934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14571" y="7703810"/>
            <a:ext cx="1781907" cy="1781907"/>
          </a:xfrm>
          <a:prstGeom prst="rect">
            <a:avLst/>
          </a:prstGeom>
        </p:spPr>
      </p:pic>
      <p:pic>
        <p:nvPicPr>
          <p:cNvPr id="26" name="Graphic 25" descr="Lock outline">
            <a:extLst>
              <a:ext uri="{FF2B5EF4-FFF2-40B4-BE49-F238E27FC236}">
                <a16:creationId xmlns:a16="http://schemas.microsoft.com/office/drawing/2014/main" id="{6B41465A-D5A8-9D13-4E4C-429950C395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205716" y="3847585"/>
            <a:ext cx="1619915" cy="1619915"/>
          </a:xfrm>
          <a:prstGeom prst="rect">
            <a:avLst/>
          </a:prstGeom>
        </p:spPr>
      </p:pic>
      <p:pic>
        <p:nvPicPr>
          <p:cNvPr id="30" name="Graphic 29" descr="Shield outline">
            <a:extLst>
              <a:ext uri="{FF2B5EF4-FFF2-40B4-BE49-F238E27FC236}">
                <a16:creationId xmlns:a16="http://schemas.microsoft.com/office/drawing/2014/main" id="{E40F05C5-8D28-E37E-2018-8F921368CD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369199" y="3921624"/>
            <a:ext cx="1472650" cy="1472650"/>
          </a:xfrm>
          <a:prstGeom prst="rect">
            <a:avLst/>
          </a:prstGeom>
        </p:spPr>
      </p:pic>
      <p:pic>
        <p:nvPicPr>
          <p:cNvPr id="34" name="Graphic 33" descr="Female Profile outline">
            <a:extLst>
              <a:ext uri="{FF2B5EF4-FFF2-40B4-BE49-F238E27FC236}">
                <a16:creationId xmlns:a16="http://schemas.microsoft.com/office/drawing/2014/main" id="{534456B2-2B7E-945D-8484-A31BD802A2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29520" y="4263708"/>
            <a:ext cx="755703" cy="755703"/>
          </a:xfrm>
          <a:prstGeom prst="rect">
            <a:avLst/>
          </a:prstGeom>
        </p:spPr>
      </p:pic>
      <p:cxnSp>
        <p:nvCxnSpPr>
          <p:cNvPr id="50" name="Straight Connector 49">
            <a:extLst>
              <a:ext uri="{FF2B5EF4-FFF2-40B4-BE49-F238E27FC236}">
                <a16:creationId xmlns:a16="http://schemas.microsoft.com/office/drawing/2014/main" id="{47D7C73C-50C0-1BF7-A836-768266DD087E}"/>
              </a:ext>
            </a:extLst>
          </p:cNvPr>
          <p:cNvCxnSpPr>
            <a:cxnSpLocks/>
          </p:cNvCxnSpPr>
          <p:nvPr/>
        </p:nvCxnSpPr>
        <p:spPr bwMode="auto">
          <a:xfrm>
            <a:off x="8579337" y="770995"/>
            <a:ext cx="14830298" cy="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61CCFE61-E7F8-E33C-525A-B9280BDB6360}"/>
              </a:ext>
            </a:extLst>
          </p:cNvPr>
          <p:cNvSpPr txBox="1"/>
          <p:nvPr/>
        </p:nvSpPr>
        <p:spPr>
          <a:xfrm>
            <a:off x="23858874" y="5082221"/>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277101808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A458-E954-B363-121F-1A5F43176AB0}"/>
              </a:ext>
            </a:extLst>
          </p:cNvPr>
          <p:cNvSpPr>
            <a:spLocks noGrp="1"/>
          </p:cNvSpPr>
          <p:nvPr>
            <p:ph type="title"/>
          </p:nvPr>
        </p:nvSpPr>
        <p:spPr/>
        <p:txBody>
          <a:bodyPr/>
          <a:lstStyle/>
          <a:p>
            <a:r>
              <a:rPr kumimoji="0" lang="en-US" sz="66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Assessing the </a:t>
            </a:r>
            <a:r>
              <a:rPr kumimoji="0" lang="en-US" sz="6600" b="0" i="0" u="none" strike="noStrike" kern="1200" cap="none" spc="0" normalizeH="0" baseline="0" noProof="0" dirty="0">
                <a:ln>
                  <a:noFill/>
                </a:ln>
                <a:solidFill>
                  <a:srgbClr val="0F62FE"/>
                </a:solidFill>
                <a:effectLst/>
                <a:uLnTx/>
                <a:uFillTx/>
                <a:latin typeface="IBM Plex Sans Light"/>
                <a:ea typeface="+mj-ea"/>
                <a:cs typeface="+mj-cs"/>
                <a:sym typeface="IBM Plex Sans Light"/>
              </a:rPr>
              <a:t>quality </a:t>
            </a:r>
            <a:r>
              <a:rPr kumimoji="0" lang="en-US" sz="66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of the synthetic</a:t>
            </a:r>
            <a:r>
              <a:rPr kumimoji="0" lang="en-US" sz="6600" b="0" i="0" u="none" strike="noStrike" kern="1200" cap="none" spc="0" normalizeH="0" baseline="0" noProof="0" dirty="0">
                <a:ln>
                  <a:noFill/>
                </a:ln>
                <a:solidFill>
                  <a:srgbClr val="0F62FE"/>
                </a:solidFill>
                <a:effectLst/>
                <a:uLnTx/>
                <a:uFillTx/>
                <a:latin typeface="IBM Plex Sans Light"/>
                <a:ea typeface="+mj-ea"/>
                <a:cs typeface="+mj-cs"/>
                <a:sym typeface="IBM Plex Sans Light"/>
              </a:rPr>
              <a:t> </a:t>
            </a:r>
            <a:r>
              <a:rPr kumimoji="0" lang="en-US" sz="66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output</a:t>
            </a:r>
            <a:br>
              <a:rPr kumimoji="0" lang="en-US" sz="6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endParaRPr lang="en-US" dirty="0"/>
          </a:p>
        </p:txBody>
      </p:sp>
      <p:sp>
        <p:nvSpPr>
          <p:cNvPr id="20" name="Text Placeholder 19">
            <a:extLst>
              <a:ext uri="{FF2B5EF4-FFF2-40B4-BE49-F238E27FC236}">
                <a16:creationId xmlns:a16="http://schemas.microsoft.com/office/drawing/2014/main" id="{3A39D52B-497D-AB0E-B068-6DAAC9D2247E}"/>
              </a:ext>
            </a:extLst>
          </p:cNvPr>
          <p:cNvSpPr>
            <a:spLocks noGrp="1"/>
          </p:cNvSpPr>
          <p:nvPr>
            <p:ph type="body" sz="quarter" idx="4294967295"/>
          </p:nvPr>
        </p:nvSpPr>
        <p:spPr>
          <a:xfrm>
            <a:off x="18652134" y="575645"/>
            <a:ext cx="4964112" cy="5145087"/>
          </a:xfrm>
        </p:spPr>
        <p:txBody>
          <a:bodyPr/>
          <a:lstStyle/>
          <a:p>
            <a:r>
              <a:rPr lang="en-US" dirty="0"/>
              <a:t>  </a:t>
            </a:r>
          </a:p>
          <a:p>
            <a:endParaRPr lang="en-US" dirty="0"/>
          </a:p>
          <a:p>
            <a:endParaRPr lang="en-US" sz="3600" b="1" dirty="0">
              <a:solidFill>
                <a:schemeClr val="accent1"/>
              </a:solidFill>
            </a:endParaRPr>
          </a:p>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3600" b="1"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Privacy</a:t>
            </a:r>
          </a:p>
          <a:p>
            <a:pPr marL="0" marR="0" lvl="0" indent="0" algn="l" defTabSz="2437912" rtl="0" eaLnBrk="1" fontAlgn="auto" latinLnBrk="0" hangingPunct="1">
              <a:lnSpc>
                <a:spcPct val="110000"/>
              </a:lnSpc>
              <a:spcBef>
                <a:spcPts val="120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Assesses </a:t>
            </a:r>
            <a:r>
              <a:rPr kumimoji="0" lang="en-US" sz="3200" b="1"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leakage of real data</a:t>
            </a:r>
            <a:r>
              <a:rPr kumimoji="0" lang="en-US" sz="32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in synthetic output, as well as membership inference attacks, such as nearest neighbor</a:t>
            </a:r>
            <a:endParaRPr kumimoji="0" lang="en-US" sz="4000" b="1"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18" name="Text Placeholder 17">
            <a:extLst>
              <a:ext uri="{FF2B5EF4-FFF2-40B4-BE49-F238E27FC236}">
                <a16:creationId xmlns:a16="http://schemas.microsoft.com/office/drawing/2014/main" id="{DFD34036-DC59-3BC0-2DA1-8E002C666955}"/>
              </a:ext>
            </a:extLst>
          </p:cNvPr>
          <p:cNvSpPr>
            <a:spLocks noGrp="1"/>
          </p:cNvSpPr>
          <p:nvPr>
            <p:ph type="body" sz="quarter" idx="4294967295"/>
          </p:nvPr>
        </p:nvSpPr>
        <p:spPr>
          <a:xfrm>
            <a:off x="12704724" y="575645"/>
            <a:ext cx="4964112" cy="5145087"/>
          </a:xfrm>
        </p:spPr>
        <p:txBody>
          <a:bodyPr/>
          <a:lstStyle/>
          <a:p>
            <a:endParaRPr lang="en-US" dirty="0"/>
          </a:p>
          <a:p>
            <a:endParaRPr lang="en-US" dirty="0"/>
          </a:p>
          <a:p>
            <a:endParaRPr lang="en-US" dirty="0"/>
          </a:p>
          <a:p>
            <a:r>
              <a:rPr lang="en-US" sz="3600" b="1" dirty="0">
                <a:solidFill>
                  <a:schemeClr val="accent1"/>
                </a:solidFill>
              </a:rPr>
              <a:t>Fidelity</a:t>
            </a:r>
          </a:p>
          <a:p>
            <a:pPr>
              <a:spcBef>
                <a:spcPts val="1200"/>
              </a:spcBef>
            </a:pPr>
            <a:r>
              <a:rPr lang="en-US" sz="3200" dirty="0"/>
              <a:t>Measures the quality of the synthetic data in terms of its </a:t>
            </a:r>
            <a:r>
              <a:rPr lang="en-US" sz="3200" b="1" dirty="0"/>
              <a:t>closeness in distribution &amp; correlations </a:t>
            </a:r>
            <a:r>
              <a:rPr lang="en-US" sz="3200" dirty="0"/>
              <a:t>to the real data</a:t>
            </a:r>
          </a:p>
        </p:txBody>
      </p:sp>
      <p:sp>
        <p:nvSpPr>
          <p:cNvPr id="23" name="Text Placeholder 22">
            <a:extLst>
              <a:ext uri="{FF2B5EF4-FFF2-40B4-BE49-F238E27FC236}">
                <a16:creationId xmlns:a16="http://schemas.microsoft.com/office/drawing/2014/main" id="{7DB4D95C-D572-E17E-D71A-76F9395881C5}"/>
              </a:ext>
            </a:extLst>
          </p:cNvPr>
          <p:cNvSpPr>
            <a:spLocks noGrp="1"/>
          </p:cNvSpPr>
          <p:nvPr>
            <p:ph type="body" sz="quarter" idx="4294967295"/>
          </p:nvPr>
        </p:nvSpPr>
        <p:spPr>
          <a:xfrm>
            <a:off x="12704724" y="6419850"/>
            <a:ext cx="4964112" cy="4953000"/>
          </a:xfrm>
        </p:spPr>
        <p:txBody>
          <a:bodyPr/>
          <a:lstStyle/>
          <a:p>
            <a:endParaRPr lang="en-US" dirty="0"/>
          </a:p>
          <a:p>
            <a:endParaRPr lang="en-US" dirty="0"/>
          </a:p>
          <a:p>
            <a:endParaRPr lang="en-US" dirty="0"/>
          </a:p>
          <a:p>
            <a:r>
              <a:rPr lang="en-US" sz="3600" b="1" dirty="0">
                <a:solidFill>
                  <a:schemeClr val="accent1"/>
                </a:solidFill>
              </a:rPr>
              <a:t>Utility</a:t>
            </a:r>
          </a:p>
          <a:p>
            <a:pPr marL="0" marR="0" lvl="0" indent="0" algn="l" defTabSz="2437912" rtl="0" eaLnBrk="1" fontAlgn="auto" latinLnBrk="0" hangingPunct="1">
              <a:lnSpc>
                <a:spcPct val="110000"/>
              </a:lnSpc>
              <a:spcBef>
                <a:spcPts val="1200"/>
              </a:spcBef>
              <a:spcAft>
                <a:spcPts val="0"/>
              </a:spcAft>
              <a:buClrTx/>
              <a:buSzTx/>
              <a:buFontTx/>
              <a:buNone/>
              <a:tabLst/>
              <a:defRPr/>
            </a:pPr>
            <a:r>
              <a:rPr lang="en-US" sz="3200" dirty="0"/>
              <a:t>Measures the accuracy and </a:t>
            </a:r>
            <a:r>
              <a:rPr lang="en-US" sz="3200" b="1" dirty="0"/>
              <a:t>performance of a predictive downstream task </a:t>
            </a:r>
            <a:r>
              <a:rPr lang="en-US" sz="3200" dirty="0"/>
              <a:t>where predictive models are trained on the synthetic data</a:t>
            </a:r>
            <a:endParaRPr lang="en-US" sz="3200" b="1" dirty="0">
              <a:solidFill>
                <a:schemeClr val="accent1"/>
              </a:solidFill>
            </a:endParaRPr>
          </a:p>
        </p:txBody>
      </p:sp>
      <p:sp>
        <p:nvSpPr>
          <p:cNvPr id="3" name="Text Placeholder 2">
            <a:extLst>
              <a:ext uri="{FF2B5EF4-FFF2-40B4-BE49-F238E27FC236}">
                <a16:creationId xmlns:a16="http://schemas.microsoft.com/office/drawing/2014/main" id="{A21071AA-A4BF-2B8A-40BB-ACEB62287591}"/>
              </a:ext>
            </a:extLst>
          </p:cNvPr>
          <p:cNvSpPr>
            <a:spLocks noGrp="1"/>
          </p:cNvSpPr>
          <p:nvPr>
            <p:ph type="body" sz="quarter" idx="4294967295"/>
          </p:nvPr>
        </p:nvSpPr>
        <p:spPr>
          <a:xfrm>
            <a:off x="18652134" y="6419850"/>
            <a:ext cx="4964112" cy="4953000"/>
          </a:xfrm>
        </p:spPr>
        <p:txBody>
          <a:bodyPr/>
          <a:lstStyle/>
          <a:p>
            <a:endParaRPr lang="en-US" b="1" dirty="0">
              <a:solidFill>
                <a:schemeClr val="accent1"/>
              </a:solidFill>
            </a:endParaRPr>
          </a:p>
          <a:p>
            <a:endParaRPr lang="en-US" b="1" dirty="0">
              <a:solidFill>
                <a:schemeClr val="accent1"/>
              </a:solidFill>
            </a:endParaRPr>
          </a:p>
          <a:p>
            <a:endParaRPr lang="en-US" b="1" dirty="0">
              <a:solidFill>
                <a:schemeClr val="accent1"/>
              </a:solidFill>
            </a:endParaRPr>
          </a:p>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F62FE"/>
                </a:solidFill>
                <a:effectLst/>
                <a:uLnTx/>
                <a:uFillTx/>
                <a:latin typeface="IBM Plex Sans Light"/>
                <a:ea typeface="+mn-ea"/>
                <a:cs typeface="+mn-cs"/>
              </a:rPr>
              <a:t>Fairness</a:t>
            </a:r>
            <a:endParaRPr kumimoji="0" lang="en-US" sz="2400" b="0" i="0" u="none" strike="noStrike" kern="0" cap="none" spc="0" normalizeH="0" baseline="30000" noProof="0" dirty="0">
              <a:ln>
                <a:noFill/>
              </a:ln>
              <a:solidFill>
                <a:srgbClr val="0F62FE"/>
              </a:solidFill>
              <a:effectLst/>
              <a:uLnTx/>
              <a:uFillTx/>
              <a:latin typeface="IBM Plex Sans Light"/>
              <a:ea typeface="+mn-ea"/>
              <a:cs typeface="+mn-cs"/>
            </a:endParaRPr>
          </a:p>
          <a:p>
            <a:pPr marL="0" marR="0" lvl="0" indent="0" algn="l" defTabSz="2437912" rtl="0" eaLnBrk="1" fontAlgn="auto" latinLnBrk="0" hangingPunct="1">
              <a:lnSpc>
                <a:spcPct val="110000"/>
              </a:lnSpc>
              <a:spcBef>
                <a:spcPts val="1200"/>
              </a:spcBef>
              <a:spcAft>
                <a:spcPts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IBM Plex Sans Light"/>
                <a:ea typeface="+mn-ea"/>
                <a:cs typeface="+mn-cs"/>
              </a:rPr>
              <a:t>Assesses </a:t>
            </a:r>
            <a:r>
              <a:rPr kumimoji="0" lang="en-US" sz="3200" b="1" i="0" u="none" strike="noStrike" kern="0" cap="none" spc="0" normalizeH="0" baseline="0" noProof="0" dirty="0">
                <a:ln>
                  <a:noFill/>
                </a:ln>
                <a:solidFill>
                  <a:srgbClr val="000000"/>
                </a:solidFill>
                <a:effectLst/>
                <a:uLnTx/>
                <a:uFillTx/>
                <a:latin typeface="IBM Plex Sans Light"/>
                <a:ea typeface="+mn-ea"/>
                <a:cs typeface="+mn-cs"/>
              </a:rPr>
              <a:t>bias</a:t>
            </a:r>
            <a:r>
              <a:rPr kumimoji="0" lang="en-US" sz="3200" b="0" i="0" u="none" strike="noStrike" kern="0" cap="none" spc="0" normalizeH="0" baseline="0" noProof="0" dirty="0">
                <a:ln>
                  <a:noFill/>
                </a:ln>
                <a:solidFill>
                  <a:srgbClr val="000000"/>
                </a:solidFill>
                <a:effectLst/>
                <a:uLnTx/>
                <a:uFillTx/>
                <a:latin typeface="IBM Plex Sans Light"/>
                <a:ea typeface="+mn-ea"/>
                <a:cs typeface="+mn-cs"/>
              </a:rPr>
              <a:t> in the synthetic data and the </a:t>
            </a:r>
            <a:r>
              <a:rPr kumimoji="0" lang="en-US" sz="3200" b="1" i="0" u="none" strike="noStrike" kern="0" cap="none" spc="0" normalizeH="0" baseline="0" noProof="0" dirty="0">
                <a:ln>
                  <a:noFill/>
                </a:ln>
                <a:solidFill>
                  <a:srgbClr val="000000"/>
                </a:solidFill>
                <a:effectLst/>
                <a:uLnTx/>
                <a:uFillTx/>
                <a:latin typeface="IBM Plex Sans Light"/>
                <a:ea typeface="+mn-ea"/>
                <a:cs typeface="+mn-cs"/>
              </a:rPr>
              <a:t>fairness of the predictions </a:t>
            </a:r>
            <a:r>
              <a:rPr kumimoji="0" lang="en-US" sz="3200" b="0" i="0" u="none" strike="noStrike" kern="0" cap="none" spc="0" normalizeH="0" baseline="0" noProof="0" dirty="0">
                <a:ln>
                  <a:noFill/>
                </a:ln>
                <a:solidFill>
                  <a:srgbClr val="000000"/>
                </a:solidFill>
                <a:effectLst/>
                <a:uLnTx/>
                <a:uFillTx/>
                <a:latin typeface="IBM Plex Sans Light"/>
                <a:ea typeface="+mn-ea"/>
                <a:cs typeface="+mn-cs"/>
              </a:rPr>
              <a:t>with respect to sensitive and protected communities</a:t>
            </a:r>
          </a:p>
          <a:p>
            <a:pPr marL="0" marR="0" lvl="0" indent="0" algn="l" defTabSz="2437912" rtl="0" eaLnBrk="1" fontAlgn="auto" latinLnBrk="0" hangingPunct="1">
              <a:lnSpc>
                <a:spcPct val="110000"/>
              </a:lnSpc>
              <a:spcBef>
                <a:spcPts val="1200"/>
              </a:spcBef>
              <a:spcAft>
                <a:spcPts val="0"/>
              </a:spcAft>
              <a:buClrTx/>
              <a:buSzTx/>
              <a:buFontTx/>
              <a:buNone/>
              <a:tabLst/>
              <a:defRPr/>
            </a:pPr>
            <a:r>
              <a:rPr lang="en-US" sz="2000" dirty="0">
                <a:solidFill>
                  <a:schemeClr val="bg1">
                    <a:lumMod val="65000"/>
                  </a:schemeClr>
                </a:solidFill>
                <a:latin typeface="IBM Plex Sans Light"/>
                <a:ea typeface="+mn-ea"/>
                <a:cs typeface="+mn-cs"/>
              </a:rPr>
              <a:t>Roadmap item</a:t>
            </a:r>
            <a:endParaRPr kumimoji="0" lang="en-US" sz="3200" b="0" u="none" strike="noStrike" kern="0" cap="none" spc="0" normalizeH="0" baseline="0" noProof="0" dirty="0">
              <a:ln>
                <a:noFill/>
              </a:ln>
              <a:solidFill>
                <a:schemeClr val="bg1">
                  <a:lumMod val="65000"/>
                </a:schemeClr>
              </a:solidFill>
              <a:effectLst/>
              <a:uLnTx/>
              <a:uFillTx/>
              <a:latin typeface="IBM Plex Sans Light"/>
              <a:ea typeface="+mn-ea"/>
              <a:cs typeface="+mn-cs"/>
            </a:endParaRPr>
          </a:p>
          <a:p>
            <a:endParaRPr lang="en-US" dirty="0"/>
          </a:p>
        </p:txBody>
      </p:sp>
      <p:pic>
        <p:nvPicPr>
          <p:cNvPr id="25" name="Graphic 24" descr="Scales of justice outline">
            <a:extLst>
              <a:ext uri="{FF2B5EF4-FFF2-40B4-BE49-F238E27FC236}">
                <a16:creationId xmlns:a16="http://schemas.microsoft.com/office/drawing/2014/main" id="{0E1E1DC4-F4B6-DB82-9D40-E895DA293F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26150" y="6439967"/>
            <a:ext cx="1217066" cy="1217066"/>
          </a:xfrm>
          <a:prstGeom prst="rect">
            <a:avLst/>
          </a:prstGeom>
        </p:spPr>
      </p:pic>
      <p:pic>
        <p:nvPicPr>
          <p:cNvPr id="27" name="Graphic 26" descr="Shield Tick outline">
            <a:extLst>
              <a:ext uri="{FF2B5EF4-FFF2-40B4-BE49-F238E27FC236}">
                <a16:creationId xmlns:a16="http://schemas.microsoft.com/office/drawing/2014/main" id="{1C3C85FD-B332-C2CF-9262-CF4DD32652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69000" y="768630"/>
            <a:ext cx="1217066" cy="1217066"/>
          </a:xfrm>
          <a:prstGeom prst="rect">
            <a:avLst/>
          </a:prstGeom>
        </p:spPr>
      </p:pic>
      <p:pic>
        <p:nvPicPr>
          <p:cNvPr id="29" name="Graphic 28" descr="Normal Distribution outline">
            <a:extLst>
              <a:ext uri="{FF2B5EF4-FFF2-40B4-BE49-F238E27FC236}">
                <a16:creationId xmlns:a16="http://schemas.microsoft.com/office/drawing/2014/main" id="{A8E2F23C-F641-5DBE-4947-6B67BA9C18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541377" y="705718"/>
            <a:ext cx="1217066" cy="1217066"/>
          </a:xfrm>
          <a:prstGeom prst="rect">
            <a:avLst/>
          </a:prstGeom>
        </p:spPr>
      </p:pic>
      <p:pic>
        <p:nvPicPr>
          <p:cNvPr id="33" name="Graphic 32" descr="Scatterplot outline">
            <a:extLst>
              <a:ext uri="{FF2B5EF4-FFF2-40B4-BE49-F238E27FC236}">
                <a16:creationId xmlns:a16="http://schemas.microsoft.com/office/drawing/2014/main" id="{7F001A27-2FA2-FE96-C758-F247CBF6E1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571374" y="6574384"/>
            <a:ext cx="1217066" cy="1217066"/>
          </a:xfrm>
          <a:prstGeom prst="rect">
            <a:avLst/>
          </a:prstGeom>
        </p:spPr>
      </p:pic>
      <p:sp>
        <p:nvSpPr>
          <p:cNvPr id="36" name="Rectangle 35">
            <a:extLst>
              <a:ext uri="{FF2B5EF4-FFF2-40B4-BE49-F238E27FC236}">
                <a16:creationId xmlns:a16="http://schemas.microsoft.com/office/drawing/2014/main" id="{D2BD1644-6458-A257-9995-FDF848FD2023}"/>
              </a:ext>
            </a:extLst>
          </p:cNvPr>
          <p:cNvSpPr/>
          <p:nvPr/>
        </p:nvSpPr>
        <p:spPr bwMode="auto">
          <a:xfrm>
            <a:off x="438150" y="6419850"/>
            <a:ext cx="5638800" cy="8763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Tree>
    <p:extLst>
      <p:ext uri="{BB962C8B-B14F-4D97-AF65-F5344CB8AC3E}">
        <p14:creationId xmlns:p14="http://schemas.microsoft.com/office/powerpoint/2010/main" val="21671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F8ED8C9-CE39-D655-D58C-8E414BA102A4}"/>
              </a:ext>
            </a:extLst>
          </p:cNvPr>
          <p:cNvSpPr/>
          <p:nvPr/>
        </p:nvSpPr>
        <p:spPr bwMode="auto">
          <a:xfrm>
            <a:off x="7922945" y="8781155"/>
            <a:ext cx="1176709" cy="2844393"/>
          </a:xfrm>
          <a:prstGeom prst="rect">
            <a:avLst/>
          </a:prstGeom>
          <a:solidFill>
            <a:srgbClr val="BAE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0" name="Picture Placeholder 9" descr="A group of people sitting at a table looking at a computer screen&#10;&#10;Description automatically generated with low confidence">
            <a:extLst>
              <a:ext uri="{FF2B5EF4-FFF2-40B4-BE49-F238E27FC236}">
                <a16:creationId xmlns:a16="http://schemas.microsoft.com/office/drawing/2014/main" id="{0EB101BA-7DFA-D160-1D91-C96FEA470B97}"/>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t="1" b="1"/>
          <a:stretch/>
        </p:blipFill>
        <p:spPr/>
      </p:pic>
      <p:sp>
        <p:nvSpPr>
          <p:cNvPr id="8" name="Text Placeholder 7">
            <a:extLst>
              <a:ext uri="{FF2B5EF4-FFF2-40B4-BE49-F238E27FC236}">
                <a16:creationId xmlns:a16="http://schemas.microsoft.com/office/drawing/2014/main" id="{18D32351-E07D-2C7B-6912-FEC073C17348}"/>
              </a:ext>
            </a:extLst>
          </p:cNvPr>
          <p:cNvSpPr>
            <a:spLocks noGrp="1"/>
          </p:cNvSpPr>
          <p:nvPr>
            <p:ph type="body" sz="quarter" idx="21"/>
          </p:nvPr>
        </p:nvSpPr>
        <p:spPr/>
        <p:txBody>
          <a:bodyPr/>
          <a:lstStyle/>
          <a:p>
            <a:endParaRPr lang="en-US" sz="2800" b="1" dirty="0"/>
          </a:p>
          <a:p>
            <a:r>
              <a:rPr lang="en-US" sz="2800" b="1" dirty="0"/>
              <a:t>Challenge &amp; approach</a:t>
            </a:r>
            <a:endParaRPr lang="en-US" sz="2800" b="1" kern="0" dirty="0"/>
          </a:p>
          <a:p>
            <a:pPr>
              <a:spcBef>
                <a:spcPts val="1200"/>
              </a:spcBef>
            </a:pPr>
            <a:r>
              <a:rPr lang="en-US" sz="2600" kern="0" dirty="0">
                <a:solidFill>
                  <a:srgbClr val="000000"/>
                </a:solidFill>
              </a:rPr>
              <a:t>Understand the trustworthiness of using synthetic data, by comparing the predictive accuracy of an AI model trained on production </a:t>
            </a:r>
            <a:r>
              <a:rPr lang="en-US" sz="2600" dirty="0">
                <a:solidFill>
                  <a:srgbClr val="000000"/>
                </a:solidFill>
              </a:rPr>
              <a:t>data </a:t>
            </a:r>
            <a:r>
              <a:rPr lang="en-US" sz="2600" kern="0" dirty="0">
                <a:solidFill>
                  <a:srgbClr val="000000"/>
                </a:solidFill>
              </a:rPr>
              <a:t>vs synthetic data:</a:t>
            </a:r>
            <a:endParaRPr lang="en-US" sz="2600" dirty="0">
              <a:solidFill>
                <a:srgbClr val="000000"/>
              </a:solidFill>
            </a:endParaRPr>
          </a:p>
          <a:p>
            <a:pPr marL="457200" indent="-457200">
              <a:spcBef>
                <a:spcPts val="1200"/>
              </a:spcBef>
              <a:buFont typeface="Arial" panose="020B0604020202020204" pitchFamily="34" charset="0"/>
              <a:buChar char="•"/>
            </a:pPr>
            <a:r>
              <a:rPr lang="en-US" sz="2400" kern="0" dirty="0">
                <a:solidFill>
                  <a:srgbClr val="000000"/>
                </a:solidFill>
              </a:rPr>
              <a:t>Data set: </a:t>
            </a:r>
            <a:r>
              <a:rPr lang="en-US" sz="2400" dirty="0">
                <a:solidFill>
                  <a:srgbClr val="000000"/>
                </a:solidFill>
                <a:latin typeface="IBM Plex Sans Light"/>
              </a:rPr>
              <a:t>Loan application, demographic &amp; historical credit data; 300K rows, 122 columns</a:t>
            </a:r>
            <a:endParaRPr lang="en-US" sz="2400" kern="0" dirty="0">
              <a:solidFill>
                <a:srgbClr val="000000"/>
              </a:solidFill>
            </a:endParaRPr>
          </a:p>
          <a:p>
            <a:pPr marL="457200" indent="-457200">
              <a:spcBef>
                <a:spcPts val="1200"/>
              </a:spcBef>
              <a:buFont typeface="Arial" panose="020B0604020202020204" pitchFamily="34" charset="0"/>
              <a:buChar char="•"/>
            </a:pPr>
            <a:r>
              <a:rPr lang="en-US" sz="2400" kern="0" dirty="0">
                <a:solidFill>
                  <a:srgbClr val="000000"/>
                </a:solidFill>
              </a:rPr>
              <a:t>Create 3 different synthetic versions of the data set</a:t>
            </a:r>
          </a:p>
          <a:p>
            <a:pPr marL="457200" indent="-457200">
              <a:spcBef>
                <a:spcPts val="1200"/>
              </a:spcBef>
              <a:buFont typeface="Arial" panose="020B0604020202020204" pitchFamily="34" charset="0"/>
              <a:buChar char="•"/>
            </a:pPr>
            <a:r>
              <a:rPr lang="en-US" sz="2400" kern="0" dirty="0">
                <a:solidFill>
                  <a:srgbClr val="000000"/>
                </a:solidFill>
              </a:rPr>
              <a:t>For each synthetic data set, train a downstream </a:t>
            </a:r>
            <a:r>
              <a:rPr lang="en-US" sz="2400" dirty="0">
                <a:solidFill>
                  <a:srgbClr val="000000"/>
                </a:solidFill>
              </a:rPr>
              <a:t>neural network</a:t>
            </a:r>
            <a:r>
              <a:rPr lang="en-US" sz="2400" kern="0" dirty="0">
                <a:solidFill>
                  <a:srgbClr val="000000"/>
                </a:solidFill>
              </a:rPr>
              <a:t> on a prediction task &amp; compare predictive performance</a:t>
            </a:r>
          </a:p>
        </p:txBody>
      </p:sp>
      <p:sp>
        <p:nvSpPr>
          <p:cNvPr id="9" name="Text Placeholder 8">
            <a:extLst>
              <a:ext uri="{FF2B5EF4-FFF2-40B4-BE49-F238E27FC236}">
                <a16:creationId xmlns:a16="http://schemas.microsoft.com/office/drawing/2014/main" id="{E36903C9-C07E-17DE-32EA-8C9B687DE189}"/>
              </a:ext>
            </a:extLst>
          </p:cNvPr>
          <p:cNvSpPr>
            <a:spLocks noGrp="1"/>
          </p:cNvSpPr>
          <p:nvPr>
            <p:ph type="body" sz="quarter" idx="22"/>
          </p:nvPr>
        </p:nvSpPr>
        <p:spPr/>
        <p:txBody>
          <a:bodyPr/>
          <a:lstStyle/>
          <a:p>
            <a:endParaRPr lang="en-US" sz="2800" b="1" kern="0" dirty="0"/>
          </a:p>
          <a:p>
            <a:r>
              <a:rPr lang="en-US" sz="2800" b="1" kern="0" dirty="0"/>
              <a:t>Results</a:t>
            </a:r>
          </a:p>
          <a:p>
            <a:pPr>
              <a:spcBef>
                <a:spcPts val="1200"/>
              </a:spcBef>
            </a:pPr>
            <a:r>
              <a:rPr lang="en-US" sz="2600" dirty="0"/>
              <a:t>IBM’s generative-AI model performed similarly to real data and outperformed other models, with regard to compute time &amp; predictive accuracy</a:t>
            </a:r>
          </a:p>
          <a:p>
            <a:endParaRPr lang="en-US" dirty="0"/>
          </a:p>
        </p:txBody>
      </p:sp>
      <p:graphicFrame>
        <p:nvGraphicFramePr>
          <p:cNvPr id="12" name="Chart 11">
            <a:extLst>
              <a:ext uri="{FF2B5EF4-FFF2-40B4-BE49-F238E27FC236}">
                <a16:creationId xmlns:a16="http://schemas.microsoft.com/office/drawing/2014/main" id="{F836A978-BB63-5419-A626-BBDABE9980AD}"/>
              </a:ext>
            </a:extLst>
          </p:cNvPr>
          <p:cNvGraphicFramePr/>
          <p:nvPr>
            <p:extLst>
              <p:ext uri="{D42A27DB-BD31-4B8C-83A1-F6EECF244321}">
                <p14:modId xmlns:p14="http://schemas.microsoft.com/office/powerpoint/2010/main" val="3521104949"/>
              </p:ext>
            </p:extLst>
          </p:nvPr>
        </p:nvGraphicFramePr>
        <p:xfrm>
          <a:off x="6450502" y="7253968"/>
          <a:ext cx="5850447" cy="408849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Table 69">
            <a:extLst>
              <a:ext uri="{FF2B5EF4-FFF2-40B4-BE49-F238E27FC236}">
                <a16:creationId xmlns:a16="http://schemas.microsoft.com/office/drawing/2014/main" id="{D3181018-2CFB-32AA-88F7-CF4C84E8454C}"/>
              </a:ext>
            </a:extLst>
          </p:cNvPr>
          <p:cNvGraphicFramePr>
            <a:graphicFrameLocks noGrp="1"/>
          </p:cNvGraphicFramePr>
          <p:nvPr>
            <p:extLst>
              <p:ext uri="{D42A27DB-BD31-4B8C-83A1-F6EECF244321}">
                <p14:modId xmlns:p14="http://schemas.microsoft.com/office/powerpoint/2010/main" val="557416087"/>
              </p:ext>
            </p:extLst>
          </p:nvPr>
        </p:nvGraphicFramePr>
        <p:xfrm>
          <a:off x="7958115" y="10904598"/>
          <a:ext cx="3627609" cy="607368"/>
        </p:xfrm>
        <a:graphic>
          <a:graphicData uri="http://schemas.openxmlformats.org/drawingml/2006/table">
            <a:tbl>
              <a:tblPr/>
              <a:tblGrid>
                <a:gridCol w="1209203">
                  <a:extLst>
                    <a:ext uri="{9D8B030D-6E8A-4147-A177-3AD203B41FA5}">
                      <a16:colId xmlns:a16="http://schemas.microsoft.com/office/drawing/2014/main" val="2725662328"/>
                    </a:ext>
                  </a:extLst>
                </a:gridCol>
                <a:gridCol w="1209203">
                  <a:extLst>
                    <a:ext uri="{9D8B030D-6E8A-4147-A177-3AD203B41FA5}">
                      <a16:colId xmlns:a16="http://schemas.microsoft.com/office/drawing/2014/main" val="1016019763"/>
                    </a:ext>
                  </a:extLst>
                </a:gridCol>
                <a:gridCol w="1209203">
                  <a:extLst>
                    <a:ext uri="{9D8B030D-6E8A-4147-A177-3AD203B41FA5}">
                      <a16:colId xmlns:a16="http://schemas.microsoft.com/office/drawing/2014/main" val="791421845"/>
                    </a:ext>
                  </a:extLst>
                </a:gridCol>
              </a:tblGrid>
              <a:tr h="607368">
                <a:tc>
                  <a:txBody>
                    <a:bodyPr/>
                    <a:lstStyle>
                      <a:lvl1pPr marL="0" algn="l" defTabSz="685800" rtl="0" eaLnBrk="1" latinLnBrk="0" hangingPunct="1">
                        <a:defRPr sz="1350" kern="1200">
                          <a:solidFill>
                            <a:schemeClr val="dk1"/>
                          </a:solidFill>
                          <a:latin typeface="IBM Plex Sans Light"/>
                        </a:defRPr>
                      </a:lvl1pPr>
                      <a:lvl2pPr marL="342900" algn="l" defTabSz="685800" rtl="0" eaLnBrk="1" latinLnBrk="0" hangingPunct="1">
                        <a:defRPr sz="1350" kern="1200">
                          <a:solidFill>
                            <a:schemeClr val="dk1"/>
                          </a:solidFill>
                          <a:latin typeface="IBM Plex Sans Light"/>
                        </a:defRPr>
                      </a:lvl2pPr>
                      <a:lvl3pPr marL="685800" algn="l" defTabSz="685800" rtl="0" eaLnBrk="1" latinLnBrk="0" hangingPunct="1">
                        <a:defRPr sz="1350" kern="1200">
                          <a:solidFill>
                            <a:schemeClr val="dk1"/>
                          </a:solidFill>
                          <a:latin typeface="IBM Plex Sans Light"/>
                        </a:defRPr>
                      </a:lvl3pPr>
                      <a:lvl4pPr marL="1028700" algn="l" defTabSz="685800" rtl="0" eaLnBrk="1" latinLnBrk="0" hangingPunct="1">
                        <a:defRPr sz="1350" kern="1200">
                          <a:solidFill>
                            <a:schemeClr val="dk1"/>
                          </a:solidFill>
                          <a:latin typeface="IBM Plex Sans Light"/>
                        </a:defRPr>
                      </a:lvl4pPr>
                      <a:lvl5pPr marL="1371600" algn="l" defTabSz="685800" rtl="0" eaLnBrk="1" latinLnBrk="0" hangingPunct="1">
                        <a:defRPr sz="1350" kern="1200">
                          <a:solidFill>
                            <a:schemeClr val="dk1"/>
                          </a:solidFill>
                          <a:latin typeface="IBM Plex Sans Light"/>
                        </a:defRPr>
                      </a:lvl5pPr>
                      <a:lvl6pPr marL="1714500" algn="l" defTabSz="685800" rtl="0" eaLnBrk="1" latinLnBrk="0" hangingPunct="1">
                        <a:defRPr sz="1350" kern="1200">
                          <a:solidFill>
                            <a:schemeClr val="dk1"/>
                          </a:solidFill>
                          <a:latin typeface="IBM Plex Sans Light"/>
                        </a:defRPr>
                      </a:lvl6pPr>
                      <a:lvl7pPr marL="2057400" algn="l" defTabSz="685800" rtl="0" eaLnBrk="1" latinLnBrk="0" hangingPunct="1">
                        <a:defRPr sz="1350" kern="1200">
                          <a:solidFill>
                            <a:schemeClr val="dk1"/>
                          </a:solidFill>
                          <a:latin typeface="IBM Plex Sans Light"/>
                        </a:defRPr>
                      </a:lvl7pPr>
                      <a:lvl8pPr marL="2400300" algn="l" defTabSz="685800" rtl="0" eaLnBrk="1" latinLnBrk="0" hangingPunct="1">
                        <a:defRPr sz="1350" kern="1200">
                          <a:solidFill>
                            <a:schemeClr val="dk1"/>
                          </a:solidFill>
                          <a:latin typeface="IBM Plex Sans Light"/>
                        </a:defRPr>
                      </a:lvl8pPr>
                      <a:lvl9pPr marL="2743200" algn="l" defTabSz="685800" rtl="0" eaLnBrk="1" latinLnBrk="0" hangingPunct="1">
                        <a:defRPr sz="1350" kern="1200">
                          <a:solidFill>
                            <a:schemeClr val="dk1"/>
                          </a:solidFill>
                          <a:latin typeface="IBM Plex Sans Light"/>
                        </a:defRPr>
                      </a:lvl9pPr>
                    </a:lstStyle>
                    <a:p>
                      <a:pPr algn="ctr"/>
                      <a:r>
                        <a:rPr lang="en-US" sz="2000" dirty="0">
                          <a:solidFill>
                            <a:schemeClr val="accent1"/>
                          </a:solidFill>
                        </a:rPr>
                        <a:t>~5 min</a:t>
                      </a:r>
                    </a:p>
                  </a:txBody>
                  <a:tcPr marL="125090" marR="125090" marT="100729" marB="10072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IBM Plex Sans Light"/>
                        </a:defRPr>
                      </a:lvl1pPr>
                      <a:lvl2pPr marL="342900" algn="l" defTabSz="685800" rtl="0" eaLnBrk="1" latinLnBrk="0" hangingPunct="1">
                        <a:defRPr sz="1350" kern="1200">
                          <a:solidFill>
                            <a:schemeClr val="dk1"/>
                          </a:solidFill>
                          <a:latin typeface="IBM Plex Sans Light"/>
                        </a:defRPr>
                      </a:lvl2pPr>
                      <a:lvl3pPr marL="685800" algn="l" defTabSz="685800" rtl="0" eaLnBrk="1" latinLnBrk="0" hangingPunct="1">
                        <a:defRPr sz="1350" kern="1200">
                          <a:solidFill>
                            <a:schemeClr val="dk1"/>
                          </a:solidFill>
                          <a:latin typeface="IBM Plex Sans Light"/>
                        </a:defRPr>
                      </a:lvl3pPr>
                      <a:lvl4pPr marL="1028700" algn="l" defTabSz="685800" rtl="0" eaLnBrk="1" latinLnBrk="0" hangingPunct="1">
                        <a:defRPr sz="1350" kern="1200">
                          <a:solidFill>
                            <a:schemeClr val="dk1"/>
                          </a:solidFill>
                          <a:latin typeface="IBM Plex Sans Light"/>
                        </a:defRPr>
                      </a:lvl4pPr>
                      <a:lvl5pPr marL="1371600" algn="l" defTabSz="685800" rtl="0" eaLnBrk="1" latinLnBrk="0" hangingPunct="1">
                        <a:defRPr sz="1350" kern="1200">
                          <a:solidFill>
                            <a:schemeClr val="dk1"/>
                          </a:solidFill>
                          <a:latin typeface="IBM Plex Sans Light"/>
                        </a:defRPr>
                      </a:lvl5pPr>
                      <a:lvl6pPr marL="1714500" algn="l" defTabSz="685800" rtl="0" eaLnBrk="1" latinLnBrk="0" hangingPunct="1">
                        <a:defRPr sz="1350" kern="1200">
                          <a:solidFill>
                            <a:schemeClr val="dk1"/>
                          </a:solidFill>
                          <a:latin typeface="IBM Plex Sans Light"/>
                        </a:defRPr>
                      </a:lvl6pPr>
                      <a:lvl7pPr marL="2057400" algn="l" defTabSz="685800" rtl="0" eaLnBrk="1" latinLnBrk="0" hangingPunct="1">
                        <a:defRPr sz="1350" kern="1200">
                          <a:solidFill>
                            <a:schemeClr val="dk1"/>
                          </a:solidFill>
                          <a:latin typeface="IBM Plex Sans Light"/>
                        </a:defRPr>
                      </a:lvl7pPr>
                      <a:lvl8pPr marL="2400300" algn="l" defTabSz="685800" rtl="0" eaLnBrk="1" latinLnBrk="0" hangingPunct="1">
                        <a:defRPr sz="1350" kern="1200">
                          <a:solidFill>
                            <a:schemeClr val="dk1"/>
                          </a:solidFill>
                          <a:latin typeface="IBM Plex Sans Light"/>
                        </a:defRPr>
                      </a:lvl8pPr>
                      <a:lvl9pPr marL="2743200" algn="l" defTabSz="685800" rtl="0" eaLnBrk="1" latinLnBrk="0" hangingPunct="1">
                        <a:defRPr sz="1350" kern="1200">
                          <a:solidFill>
                            <a:schemeClr val="dk1"/>
                          </a:solidFill>
                          <a:latin typeface="IBM Plex Sans Light"/>
                        </a:defRPr>
                      </a:lvl9pPr>
                    </a:lstStyle>
                    <a:p>
                      <a:pPr algn="ctr"/>
                      <a:r>
                        <a:rPr lang="en-US" sz="2000" dirty="0">
                          <a:solidFill>
                            <a:schemeClr val="bg1">
                              <a:lumMod val="50000"/>
                            </a:schemeClr>
                          </a:solidFill>
                        </a:rPr>
                        <a:t>~60 min</a:t>
                      </a:r>
                    </a:p>
                  </a:txBody>
                  <a:tcPr marL="125090" marR="125090" marT="100729" marB="10072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IBM Plex Sans Light"/>
                        </a:defRPr>
                      </a:lvl1pPr>
                      <a:lvl2pPr marL="342900" algn="l" defTabSz="685800" rtl="0" eaLnBrk="1" latinLnBrk="0" hangingPunct="1">
                        <a:defRPr sz="1350" kern="1200">
                          <a:solidFill>
                            <a:schemeClr val="dk1"/>
                          </a:solidFill>
                          <a:latin typeface="IBM Plex Sans Light"/>
                        </a:defRPr>
                      </a:lvl2pPr>
                      <a:lvl3pPr marL="685800" algn="l" defTabSz="685800" rtl="0" eaLnBrk="1" latinLnBrk="0" hangingPunct="1">
                        <a:defRPr sz="1350" kern="1200">
                          <a:solidFill>
                            <a:schemeClr val="dk1"/>
                          </a:solidFill>
                          <a:latin typeface="IBM Plex Sans Light"/>
                        </a:defRPr>
                      </a:lvl3pPr>
                      <a:lvl4pPr marL="1028700" algn="l" defTabSz="685800" rtl="0" eaLnBrk="1" latinLnBrk="0" hangingPunct="1">
                        <a:defRPr sz="1350" kern="1200">
                          <a:solidFill>
                            <a:schemeClr val="dk1"/>
                          </a:solidFill>
                          <a:latin typeface="IBM Plex Sans Light"/>
                        </a:defRPr>
                      </a:lvl4pPr>
                      <a:lvl5pPr marL="1371600" algn="l" defTabSz="685800" rtl="0" eaLnBrk="1" latinLnBrk="0" hangingPunct="1">
                        <a:defRPr sz="1350" kern="1200">
                          <a:solidFill>
                            <a:schemeClr val="dk1"/>
                          </a:solidFill>
                          <a:latin typeface="IBM Plex Sans Light"/>
                        </a:defRPr>
                      </a:lvl5pPr>
                      <a:lvl6pPr marL="1714500" algn="l" defTabSz="685800" rtl="0" eaLnBrk="1" latinLnBrk="0" hangingPunct="1">
                        <a:defRPr sz="1350" kern="1200">
                          <a:solidFill>
                            <a:schemeClr val="dk1"/>
                          </a:solidFill>
                          <a:latin typeface="IBM Plex Sans Light"/>
                        </a:defRPr>
                      </a:lvl6pPr>
                      <a:lvl7pPr marL="2057400" algn="l" defTabSz="685800" rtl="0" eaLnBrk="1" latinLnBrk="0" hangingPunct="1">
                        <a:defRPr sz="1350" kern="1200">
                          <a:solidFill>
                            <a:schemeClr val="dk1"/>
                          </a:solidFill>
                          <a:latin typeface="IBM Plex Sans Light"/>
                        </a:defRPr>
                      </a:lvl7pPr>
                      <a:lvl8pPr marL="2400300" algn="l" defTabSz="685800" rtl="0" eaLnBrk="1" latinLnBrk="0" hangingPunct="1">
                        <a:defRPr sz="1350" kern="1200">
                          <a:solidFill>
                            <a:schemeClr val="dk1"/>
                          </a:solidFill>
                          <a:latin typeface="IBM Plex Sans Light"/>
                        </a:defRPr>
                      </a:lvl8pPr>
                      <a:lvl9pPr marL="2743200" algn="l" defTabSz="685800" rtl="0" eaLnBrk="1" latinLnBrk="0" hangingPunct="1">
                        <a:defRPr sz="1350" kern="1200">
                          <a:solidFill>
                            <a:schemeClr val="dk1"/>
                          </a:solidFill>
                          <a:latin typeface="IBM Plex Sans Light"/>
                        </a:defRPr>
                      </a:lvl9pPr>
                    </a:lstStyle>
                    <a:p>
                      <a:pPr algn="ctr"/>
                      <a:r>
                        <a:rPr lang="en-US" sz="2000" dirty="0">
                          <a:solidFill>
                            <a:schemeClr val="bg1">
                              <a:lumMod val="50000"/>
                            </a:schemeClr>
                          </a:solidFill>
                        </a:rPr>
                        <a:t>~60 min</a:t>
                      </a:r>
                    </a:p>
                  </a:txBody>
                  <a:tcPr marL="125090" marR="125090" marT="100729" marB="100729"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2122280"/>
                  </a:ext>
                </a:extLst>
              </a:tr>
            </a:tbl>
          </a:graphicData>
        </a:graphic>
      </p:graphicFrame>
      <p:sp>
        <p:nvSpPr>
          <p:cNvPr id="16" name="Title 6">
            <a:extLst>
              <a:ext uri="{FF2B5EF4-FFF2-40B4-BE49-F238E27FC236}">
                <a16:creationId xmlns:a16="http://schemas.microsoft.com/office/drawing/2014/main" id="{EEDE8F59-391F-6563-461C-24C2F1E69AA7}"/>
              </a:ext>
            </a:extLst>
          </p:cNvPr>
          <p:cNvSpPr txBox="1">
            <a:spLocks/>
          </p:cNvSpPr>
          <p:nvPr/>
        </p:nvSpPr>
        <p:spPr>
          <a:xfrm>
            <a:off x="6705859" y="10803619"/>
            <a:ext cx="1455207" cy="947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3600"/>
              </a:spcBef>
              <a:spcAft>
                <a:spcPts val="240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Compute time</a:t>
            </a:r>
            <a:endParaRPr kumimoji="0" lang="en-US" sz="2000" b="0" i="0" u="none" strike="noStrike" kern="0" cap="none" spc="0" normalizeH="0" baseline="0" noProof="0" dirty="0">
              <a:ln>
                <a:noFill/>
              </a:ln>
              <a:solidFill>
                <a:srgbClr val="0F62FE"/>
              </a:solidFill>
              <a:effectLst/>
              <a:uLnTx/>
              <a:uFillTx/>
              <a:latin typeface="IBM Plex Sans Light"/>
              <a:ea typeface="+mj-ea"/>
              <a:cs typeface="+mj-cs"/>
              <a:sym typeface="IBM Plex Sans Light"/>
            </a:endParaRPr>
          </a:p>
        </p:txBody>
      </p:sp>
      <p:sp>
        <p:nvSpPr>
          <p:cNvPr id="18" name="TextBox 17">
            <a:extLst>
              <a:ext uri="{FF2B5EF4-FFF2-40B4-BE49-F238E27FC236}">
                <a16:creationId xmlns:a16="http://schemas.microsoft.com/office/drawing/2014/main" id="{9E922B97-13D0-F25B-AF81-3A9C05A7F3CD}"/>
              </a:ext>
            </a:extLst>
          </p:cNvPr>
          <p:cNvSpPr txBox="1"/>
          <p:nvPr/>
        </p:nvSpPr>
        <p:spPr>
          <a:xfrm>
            <a:off x="6621567" y="7308584"/>
            <a:ext cx="4956174" cy="1015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IBM Plex Sans Light"/>
                <a:ea typeface="+mn-ea"/>
                <a:cs typeface="+mn-cs"/>
              </a:rPr>
              <a:t>ROC-AUC of Downstream Neural Network Predictions when Trained on Different Synthetic data sets</a:t>
            </a:r>
          </a:p>
        </p:txBody>
      </p:sp>
      <p:sp>
        <p:nvSpPr>
          <p:cNvPr id="2" name="Oval 1">
            <a:extLst>
              <a:ext uri="{FF2B5EF4-FFF2-40B4-BE49-F238E27FC236}">
                <a16:creationId xmlns:a16="http://schemas.microsoft.com/office/drawing/2014/main" id="{84B5DD10-27AB-0B0C-4CE4-0EB869612882}"/>
              </a:ext>
            </a:extLst>
          </p:cNvPr>
          <p:cNvSpPr/>
          <p:nvPr/>
        </p:nvSpPr>
        <p:spPr bwMode="auto">
          <a:xfrm>
            <a:off x="22762928" y="359330"/>
            <a:ext cx="1303957" cy="1303957"/>
          </a:xfrm>
          <a:prstGeom prst="ellipse">
            <a:avLst/>
          </a:prstGeom>
          <a:solidFill>
            <a:srgbClr val="E5F6FF"/>
          </a:solidFill>
          <a:ln w="2857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1" name="Graphic 10" descr="Artificial Intelligence outline">
            <a:extLst>
              <a:ext uri="{FF2B5EF4-FFF2-40B4-BE49-F238E27FC236}">
                <a16:creationId xmlns:a16="http://schemas.microsoft.com/office/drawing/2014/main" id="{FEBF3C0F-DF4A-5124-9DBD-8F87074714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99270" y="569913"/>
            <a:ext cx="831273" cy="831273"/>
          </a:xfrm>
          <a:prstGeom prst="rect">
            <a:avLst/>
          </a:prstGeom>
        </p:spPr>
      </p:pic>
      <p:sp>
        <p:nvSpPr>
          <p:cNvPr id="6" name="Title 1">
            <a:extLst>
              <a:ext uri="{FF2B5EF4-FFF2-40B4-BE49-F238E27FC236}">
                <a16:creationId xmlns:a16="http://schemas.microsoft.com/office/drawing/2014/main" id="{4A22BDFC-E9D9-97FF-1FAE-291579840320}"/>
              </a:ext>
            </a:extLst>
          </p:cNvPr>
          <p:cNvSpPr txBox="1">
            <a:spLocks/>
          </p:cNvSpPr>
          <p:nvPr/>
        </p:nvSpPr>
        <p:spPr>
          <a:xfrm>
            <a:off x="576072" y="951706"/>
            <a:ext cx="11009652" cy="1525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914400" fontAlgn="base">
              <a:lnSpc>
                <a:spcPct val="100000"/>
              </a:lnSpc>
              <a:spcBef>
                <a:spcPts val="2933"/>
              </a:spcBef>
              <a:spcAft>
                <a:spcPct val="0"/>
              </a:spcAft>
              <a:buClr>
                <a:srgbClr val="001141"/>
              </a:buClr>
              <a:buSzPct val="90000"/>
              <a:defRPr/>
            </a:pPr>
            <a:r>
              <a:rPr lang="en-US" sz="6600" kern="0" dirty="0">
                <a:solidFill>
                  <a:schemeClr val="accent1"/>
                </a:solidFill>
              </a:rPr>
              <a:t>AI model training</a:t>
            </a:r>
            <a:br>
              <a:rPr lang="en-US" sz="5400" kern="0" dirty="0">
                <a:solidFill>
                  <a:schemeClr val="accent1"/>
                </a:solidFill>
              </a:rPr>
            </a:br>
            <a:r>
              <a:rPr lang="en-US" sz="3600" i="1" kern="0" dirty="0">
                <a:solidFill>
                  <a:schemeClr val="accent1"/>
                </a:solidFill>
                <a:latin typeface="IBM Plex Sans Light"/>
              </a:rPr>
              <a:t>Compare AI model predictive accuracy when trained on </a:t>
            </a:r>
            <a:r>
              <a:rPr lang="en-US" sz="3600" i="1" dirty="0">
                <a:solidFill>
                  <a:schemeClr val="accent1"/>
                </a:solidFill>
                <a:latin typeface="IBM Plex Sans Light"/>
              </a:rPr>
              <a:t>synthetic data vs real data</a:t>
            </a:r>
            <a:endParaRPr lang="en-US" sz="1800" i="1" kern="0" dirty="0"/>
          </a:p>
        </p:txBody>
      </p:sp>
      <p:sp>
        <p:nvSpPr>
          <p:cNvPr id="19" name="Rectangle 18">
            <a:extLst>
              <a:ext uri="{FF2B5EF4-FFF2-40B4-BE49-F238E27FC236}">
                <a16:creationId xmlns:a16="http://schemas.microsoft.com/office/drawing/2014/main" id="{BEFFAE6E-51DB-0DD5-A987-7A9141AEB8F9}"/>
              </a:ext>
            </a:extLst>
          </p:cNvPr>
          <p:cNvSpPr/>
          <p:nvPr/>
        </p:nvSpPr>
        <p:spPr bwMode="auto">
          <a:xfrm>
            <a:off x="0" y="330040"/>
            <a:ext cx="2761861" cy="576072"/>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r>
              <a:rPr kumimoji="0" lang="en-US" sz="2400" b="1" i="0" u="none" strike="noStrike" cap="none" normalizeH="0" baseline="0" dirty="0">
                <a:ln>
                  <a:noFill/>
                </a:ln>
                <a:solidFill>
                  <a:schemeClr val="bg1"/>
                </a:solidFill>
                <a:effectLst/>
                <a:latin typeface="+mn-lt"/>
              </a:rPr>
              <a:t>       Case study</a:t>
            </a:r>
          </a:p>
        </p:txBody>
      </p:sp>
    </p:spTree>
    <p:extLst>
      <p:ext uri="{BB962C8B-B14F-4D97-AF65-F5344CB8AC3E}">
        <p14:creationId xmlns:p14="http://schemas.microsoft.com/office/powerpoint/2010/main" val="25121158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BAC197-5CCF-6268-F5BF-A184E33A74FB}"/>
              </a:ext>
            </a:extLst>
          </p:cNvPr>
          <p:cNvSpPr/>
          <p:nvPr/>
        </p:nvSpPr>
        <p:spPr bwMode="auto">
          <a:xfrm>
            <a:off x="12193588" y="0"/>
            <a:ext cx="12193588" cy="13716000"/>
          </a:xfrm>
          <a:prstGeom prst="rect">
            <a:avLst/>
          </a:prstGeom>
          <a:solidFill>
            <a:schemeClr val="tx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1" name="Title 10">
            <a:extLst>
              <a:ext uri="{FF2B5EF4-FFF2-40B4-BE49-F238E27FC236}">
                <a16:creationId xmlns:a16="http://schemas.microsoft.com/office/drawing/2014/main" id="{A2DDECE9-D8DF-E4F8-FDD4-3E8AE28B6A39}"/>
              </a:ext>
            </a:extLst>
          </p:cNvPr>
          <p:cNvSpPr>
            <a:spLocks noGrp="1"/>
          </p:cNvSpPr>
          <p:nvPr>
            <p:ph type="title"/>
          </p:nvPr>
        </p:nvSpPr>
        <p:spPr>
          <a:xfrm>
            <a:off x="576072" y="384049"/>
            <a:ext cx="10101072" cy="3124696"/>
          </a:xfrm>
        </p:spPr>
        <p:txBody>
          <a:bodyPr/>
          <a:lstStyle/>
          <a:p>
            <a:r>
              <a:rPr lang="en-US" sz="9600" dirty="0"/>
              <a:t>Let’s see </a:t>
            </a:r>
            <a:br>
              <a:rPr lang="en-US" sz="9600" dirty="0"/>
            </a:br>
            <a:r>
              <a:rPr lang="en-US" sz="9600" dirty="0"/>
              <a:t>a </a:t>
            </a:r>
            <a:r>
              <a:rPr lang="en-US" sz="9600" dirty="0">
                <a:solidFill>
                  <a:schemeClr val="accent1"/>
                </a:solidFill>
                <a:hlinkClick r:id="rId3"/>
              </a:rPr>
              <a:t>demo</a:t>
            </a:r>
            <a:endParaRPr lang="en-US" sz="9600" dirty="0">
              <a:solidFill>
                <a:schemeClr val="accent1"/>
              </a:solidFill>
            </a:endParaRPr>
          </a:p>
        </p:txBody>
      </p:sp>
      <p:sp>
        <p:nvSpPr>
          <p:cNvPr id="14" name="Slide Number Placeholder">
            <a:extLst>
              <a:ext uri="{FF2B5EF4-FFF2-40B4-BE49-F238E27FC236}">
                <a16:creationId xmlns:a16="http://schemas.microsoft.com/office/drawing/2014/main" id="{577E794B-2ABF-A14D-EA52-5623683464C4}"/>
              </a:ext>
            </a:extLst>
          </p:cNvPr>
          <p:cNvSpPr txBox="1">
            <a:spLocks/>
          </p:cNvSpPr>
          <p:nvPr/>
        </p:nvSpPr>
        <p:spPr>
          <a:xfrm>
            <a:off x="18899190" y="12801601"/>
            <a:ext cx="4876619" cy="444499"/>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tx1"/>
                </a:solidFill>
                <a:latin typeface="Arial" panose="020B0604020202020204"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r" defTabSz="1829335"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1829335"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1028" name="Picture 4">
            <a:hlinkClick r:id="rId3"/>
            <a:extLst>
              <a:ext uri="{FF2B5EF4-FFF2-40B4-BE49-F238E27FC236}">
                <a16:creationId xmlns:a16="http://schemas.microsoft.com/office/drawing/2014/main" id="{DC5C79F2-C88B-9F25-CB3F-3CE4B62FCF7F}"/>
              </a:ext>
            </a:extLst>
          </p:cNvPr>
          <p:cNvPicPr>
            <a:picLocks noGrp="1" noChangeAspect="1" noChangeArrowheads="1"/>
          </p:cNvPicPr>
          <p:nvPr>
            <p:ph type="pic" sz="quarter" idx="12"/>
          </p:nvPr>
        </p:nvPicPr>
        <p:blipFill rotWithShape="1">
          <a:blip r:embed="rId4">
            <a:extLst>
              <a:ext uri="{28A0092B-C50C-407E-A947-70E740481C1C}">
                <a14:useLocalDpi xmlns:a14="http://schemas.microsoft.com/office/drawing/2010/main" val="0"/>
              </a:ext>
            </a:extLst>
          </a:blip>
          <a:srcRect l="12749" t="11682" r="37825" b="567"/>
          <a:stretch/>
        </p:blipFill>
        <p:spPr bwMode="auto">
          <a:xfrm>
            <a:off x="12211050" y="609600"/>
            <a:ext cx="12153900" cy="121377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F1D163-F807-ABAF-01A8-AF352899FADE}"/>
              </a:ext>
            </a:extLst>
          </p:cNvPr>
          <p:cNvSpPr/>
          <p:nvPr/>
        </p:nvSpPr>
        <p:spPr bwMode="auto">
          <a:xfrm>
            <a:off x="15792450" y="6858000"/>
            <a:ext cx="8572500" cy="108585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 name="TextBox 2">
            <a:extLst>
              <a:ext uri="{FF2B5EF4-FFF2-40B4-BE49-F238E27FC236}">
                <a16:creationId xmlns:a16="http://schemas.microsoft.com/office/drawing/2014/main" id="{3D78102E-27F0-E34F-73D3-262A3E114F8F}"/>
              </a:ext>
            </a:extLst>
          </p:cNvPr>
          <p:cNvSpPr txBox="1"/>
          <p:nvPr/>
        </p:nvSpPr>
        <p:spPr>
          <a:xfrm>
            <a:off x="956930" y="5337544"/>
            <a:ext cx="6783572" cy="5103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buSzPct val="100000"/>
            </a:pPr>
            <a:endParaRPr lang="en-US" sz="2400" dirty="0">
              <a:cs typeface="Arial" panose="020B0604020202020204" pitchFamily="34" charset="0"/>
            </a:endParaRPr>
          </a:p>
        </p:txBody>
      </p:sp>
      <p:sp>
        <p:nvSpPr>
          <p:cNvPr id="4" name="TextBox 3">
            <a:extLst>
              <a:ext uri="{FF2B5EF4-FFF2-40B4-BE49-F238E27FC236}">
                <a16:creationId xmlns:a16="http://schemas.microsoft.com/office/drawing/2014/main" id="{20D44BC9-EBB3-76A8-45B4-378D495FF9C0}"/>
              </a:ext>
            </a:extLst>
          </p:cNvPr>
          <p:cNvSpPr txBox="1"/>
          <p:nvPr/>
        </p:nvSpPr>
        <p:spPr>
          <a:xfrm>
            <a:off x="1807535" y="5847907"/>
            <a:ext cx="8102009" cy="4593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20272981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4E512382-A840-37D1-45BE-47DD18672146}"/>
              </a:ext>
            </a:extLst>
          </p:cNvPr>
          <p:cNvSpPr txBox="1"/>
          <p:nvPr/>
        </p:nvSpPr>
        <p:spPr>
          <a:xfrm>
            <a:off x="26436109" y="-18626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888930" indent="-893498" defTabSz="4876800">
              <a:spcBef>
                <a:spcPts val="5800"/>
              </a:spcBef>
              <a:buSzPct val="100000"/>
              <a:buFontTx/>
              <a:buChar char="–"/>
              <a:defRPr/>
            </a:pPr>
            <a:endParaRPr lang="en-US" kern="0" dirty="0">
              <a:solidFill>
                <a:srgbClr val="000000"/>
              </a:solidFill>
              <a:latin typeface="IBM Plex Sans Light"/>
              <a:sym typeface="IBM Plex Sans Light"/>
            </a:endParaRPr>
          </a:p>
        </p:txBody>
      </p:sp>
      <p:sp>
        <p:nvSpPr>
          <p:cNvPr id="57" name="Text Placeholder 56">
            <a:extLst>
              <a:ext uri="{FF2B5EF4-FFF2-40B4-BE49-F238E27FC236}">
                <a16:creationId xmlns:a16="http://schemas.microsoft.com/office/drawing/2014/main" id="{AE94F49D-479D-2100-D625-DFFF32AF8BB7}"/>
              </a:ext>
            </a:extLst>
          </p:cNvPr>
          <p:cNvSpPr>
            <a:spLocks noGrp="1"/>
          </p:cNvSpPr>
          <p:nvPr>
            <p:ph type="body" sz="quarter" idx="10"/>
          </p:nvPr>
        </p:nvSpPr>
        <p:spPr/>
        <p:txBody>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3200" b="1" kern="1200" dirty="0">
              <a:solidFill>
                <a:srgbClr val="000000"/>
              </a:solidFill>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Product </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demo</a:t>
            </a: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Demo of existing synthetic capabilities &amp; user experience </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on watsonx.ai</a:t>
            </a:r>
          </a:p>
          <a:p>
            <a:endParaRPr lang="en-US" dirty="0"/>
          </a:p>
        </p:txBody>
      </p:sp>
      <p:sp>
        <p:nvSpPr>
          <p:cNvPr id="60" name="Text Placeholder 59">
            <a:extLst>
              <a:ext uri="{FF2B5EF4-FFF2-40B4-BE49-F238E27FC236}">
                <a16:creationId xmlns:a16="http://schemas.microsoft.com/office/drawing/2014/main" id="{E7D0BE13-6D3F-A65F-A492-0DD1344AE350}"/>
              </a:ext>
            </a:extLst>
          </p:cNvPr>
          <p:cNvSpPr>
            <a:spLocks noGrp="1"/>
          </p:cNvSpPr>
          <p:nvPr>
            <p:ph type="body" sz="quarter" idx="22"/>
          </p:nvPr>
        </p:nvSpPr>
        <p:spPr/>
        <p:txBody>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3200" b="1" kern="1200" dirty="0">
              <a:solidFill>
                <a:srgbClr val="000000"/>
              </a:solidFill>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Private preview </a:t>
            </a:r>
            <a:br>
              <a:rPr kumimoji="0" lang="en-US" sz="3200" b="1" i="0" u="none" strike="noStrike" kern="1200" cap="none" spc="0" normalizeH="0" baseline="0" noProof="0" dirty="0">
                <a:ln>
                  <a:noFill/>
                </a:ln>
                <a:solidFill>
                  <a:srgbClr val="000000"/>
                </a:solidFill>
                <a:effectLst/>
                <a:uLnTx/>
                <a:uFillTx/>
                <a:latin typeface="IBM Plex Sans Light"/>
                <a:ea typeface="+mn-ea"/>
                <a:cs typeface="+mn-cs"/>
              </a:rPr>
            </a:b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of technology</a:t>
            </a: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lang="en-US" sz="2400" kern="1200" dirty="0">
                <a:solidFill>
                  <a:srgbClr val="000000"/>
                </a:solidFill>
                <a:latin typeface="IBM Plex Sans Light"/>
                <a:ea typeface="+mn-ea"/>
                <a:cs typeface="+mn-cs"/>
              </a:rPr>
              <a:t>Get access to new models (upcoming gen-AI models), for </a:t>
            </a:r>
          </a:p>
          <a:p>
            <a:pPr marL="0" marR="0" lvl="0" indent="0" algn="ctr" defTabSz="914218" rtl="0" eaLnBrk="1" fontAlgn="base" latinLnBrk="0" hangingPunct="1">
              <a:lnSpc>
                <a:spcPct val="100000"/>
              </a:lnSpc>
              <a:spcBef>
                <a:spcPct val="0"/>
              </a:spcBef>
              <a:spcAft>
                <a:spcPct val="0"/>
              </a:spcAft>
              <a:buClrTx/>
              <a:buSzTx/>
              <a:buFontTx/>
              <a:buNone/>
              <a:tabLst/>
              <a:defRPr/>
            </a:pPr>
            <a:r>
              <a:rPr lang="en-US" sz="2400" kern="1200" dirty="0">
                <a:solidFill>
                  <a:srgbClr val="000000"/>
                </a:solidFill>
                <a:latin typeface="IBM Plex Sans Light"/>
                <a:ea typeface="+mn-ea"/>
                <a:cs typeface="+mn-cs"/>
              </a:rPr>
              <a:t>early validation and testing prior </a:t>
            </a:r>
          </a:p>
          <a:p>
            <a:pPr marL="0" marR="0" lvl="0" indent="0" algn="ctr" defTabSz="914218" rtl="0" eaLnBrk="1" fontAlgn="base" latinLnBrk="0" hangingPunct="1">
              <a:lnSpc>
                <a:spcPct val="100000"/>
              </a:lnSpc>
              <a:spcBef>
                <a:spcPct val="0"/>
              </a:spcBef>
              <a:spcAft>
                <a:spcPct val="0"/>
              </a:spcAft>
              <a:buClrTx/>
              <a:buSzTx/>
              <a:buFontTx/>
              <a:buNone/>
              <a:tabLst/>
              <a:defRPr/>
            </a:pPr>
            <a:r>
              <a:rPr lang="en-US" sz="2400" kern="1200" dirty="0">
                <a:solidFill>
                  <a:srgbClr val="000000"/>
                </a:solidFill>
                <a:latin typeface="IBM Plex Sans Light"/>
                <a:ea typeface="+mn-ea"/>
                <a:cs typeface="+mn-cs"/>
              </a:rPr>
              <a:t>to their release</a:t>
            </a: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a:p>
            <a:endParaRPr lang="en-US" dirty="0"/>
          </a:p>
        </p:txBody>
      </p:sp>
      <p:sp>
        <p:nvSpPr>
          <p:cNvPr id="61" name="Text Placeholder 60">
            <a:extLst>
              <a:ext uri="{FF2B5EF4-FFF2-40B4-BE49-F238E27FC236}">
                <a16:creationId xmlns:a16="http://schemas.microsoft.com/office/drawing/2014/main" id="{05383CC5-653F-6F3B-192B-606CCA5D5324}"/>
              </a:ext>
            </a:extLst>
          </p:cNvPr>
          <p:cNvSpPr>
            <a:spLocks noGrp="1"/>
          </p:cNvSpPr>
          <p:nvPr>
            <p:ph type="body" sz="quarter" idx="23"/>
          </p:nvPr>
        </p:nvSpPr>
        <p:spPr/>
        <p:txBody>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3200" b="1" kern="1200" dirty="0">
              <a:solidFill>
                <a:srgbClr val="000000"/>
              </a:solidFill>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lang="en-US" sz="3200" b="1" kern="1200" dirty="0">
                <a:solidFill>
                  <a:srgbClr val="000000"/>
                </a:solidFill>
                <a:latin typeface="IBM Plex Sans Light"/>
                <a:ea typeface="+mn-ea"/>
                <a:cs typeface="+mn-cs"/>
              </a:rPr>
              <a:t>Early feedback </a:t>
            </a:r>
            <a:br>
              <a:rPr lang="en-US" sz="3200" b="1" kern="1200" dirty="0">
                <a:solidFill>
                  <a:srgbClr val="000000"/>
                </a:solidFill>
                <a:latin typeface="IBM Plex Sans Light"/>
                <a:ea typeface="+mn-ea"/>
                <a:cs typeface="+mn-cs"/>
              </a:rPr>
            </a:br>
            <a:r>
              <a:rPr lang="en-US" sz="3200" b="1" kern="1200" dirty="0">
                <a:solidFill>
                  <a:srgbClr val="000000"/>
                </a:solidFill>
                <a:latin typeface="IBM Plex Sans Light"/>
                <a:ea typeface="+mn-ea"/>
                <a:cs typeface="+mn-cs"/>
              </a:rPr>
              <a:t>and discovery</a:t>
            </a:r>
            <a:endParaRPr kumimoji="0" lang="en-US" sz="32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lang="en-US" sz="2400" kern="1200" dirty="0">
                <a:solidFill>
                  <a:srgbClr val="000000"/>
                </a:solidFill>
                <a:latin typeface="IBM Plex Sans Light"/>
                <a:ea typeface="+mn-ea"/>
                <a:cs typeface="+mn-cs"/>
              </a:rPr>
              <a:t>Be part of the early discovery process where you’ll provide IBM with input on upcoming features </a:t>
            </a:r>
          </a:p>
          <a:p>
            <a:pPr marL="0" marR="0" lvl="0" indent="0" algn="ctr" defTabSz="914218" rtl="0" eaLnBrk="1" fontAlgn="base" latinLnBrk="0" hangingPunct="1">
              <a:lnSpc>
                <a:spcPct val="100000"/>
              </a:lnSpc>
              <a:spcBef>
                <a:spcPct val="0"/>
              </a:spcBef>
              <a:spcAft>
                <a:spcPct val="0"/>
              </a:spcAft>
              <a:buClrTx/>
              <a:buSzTx/>
              <a:buFontTx/>
              <a:buNone/>
              <a:tabLst/>
              <a:defRPr/>
            </a:pPr>
            <a:r>
              <a:rPr lang="en-US" sz="2400" kern="1200" dirty="0">
                <a:solidFill>
                  <a:srgbClr val="000000"/>
                </a:solidFill>
                <a:latin typeface="IBM Plex Sans Light"/>
                <a:ea typeface="+mn-ea"/>
                <a:cs typeface="+mn-cs"/>
              </a:rPr>
              <a:t>to ensure they can tackle </a:t>
            </a:r>
          </a:p>
          <a:p>
            <a:pPr marL="0" marR="0" lvl="0" indent="0" algn="ctr" defTabSz="914218" rtl="0" eaLnBrk="1" fontAlgn="base" latinLnBrk="0" hangingPunct="1">
              <a:lnSpc>
                <a:spcPct val="100000"/>
              </a:lnSpc>
              <a:spcBef>
                <a:spcPct val="0"/>
              </a:spcBef>
              <a:spcAft>
                <a:spcPct val="0"/>
              </a:spcAft>
              <a:buClrTx/>
              <a:buSzTx/>
              <a:buFontTx/>
              <a:buNone/>
              <a:tabLst/>
              <a:defRPr/>
            </a:pPr>
            <a:r>
              <a:rPr lang="en-US" sz="2400" kern="1200" dirty="0">
                <a:solidFill>
                  <a:srgbClr val="000000"/>
                </a:solidFill>
                <a:latin typeface="IBM Plex Sans Light"/>
                <a:ea typeface="+mn-ea"/>
                <a:cs typeface="+mn-cs"/>
              </a:rPr>
              <a:t>your use cases</a:t>
            </a: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a:p>
            <a:endParaRPr lang="en-US" dirty="0"/>
          </a:p>
        </p:txBody>
      </p:sp>
      <p:sp>
        <p:nvSpPr>
          <p:cNvPr id="7" name="Text Placeholder 6">
            <a:extLst>
              <a:ext uri="{FF2B5EF4-FFF2-40B4-BE49-F238E27FC236}">
                <a16:creationId xmlns:a16="http://schemas.microsoft.com/office/drawing/2014/main" id="{59DDA5DE-25D0-B611-4856-8055A2E995C5}"/>
              </a:ext>
            </a:extLst>
          </p:cNvPr>
          <p:cNvSpPr>
            <a:spLocks noGrp="1"/>
          </p:cNvSpPr>
          <p:nvPr>
            <p:ph type="body" sz="quarter" idx="24"/>
          </p:nvPr>
        </p:nvSpPr>
        <p:spPr/>
        <p:txBody>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3200" b="1" kern="1200" dirty="0">
              <a:solidFill>
                <a:srgbClr val="000000"/>
              </a:solidFill>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3200" b="1" kern="1200" dirty="0">
              <a:solidFill>
                <a:srgbClr val="000000"/>
              </a:solidFill>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Proof-of-concept </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(PoC)</a:t>
            </a: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Collaborate with IBM to validate the solution with a small use case </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over a 6-week engagement</a:t>
            </a:r>
          </a:p>
          <a:p>
            <a:endParaRPr lang="en-US" dirty="0"/>
          </a:p>
        </p:txBody>
      </p:sp>
      <p:sp>
        <p:nvSpPr>
          <p:cNvPr id="10" name="Text Placeholder 9">
            <a:extLst>
              <a:ext uri="{FF2B5EF4-FFF2-40B4-BE49-F238E27FC236}">
                <a16:creationId xmlns:a16="http://schemas.microsoft.com/office/drawing/2014/main" id="{F7ED5633-B2D2-1CEB-DF0E-62BD2784A2CD}"/>
              </a:ext>
            </a:extLst>
          </p:cNvPr>
          <p:cNvSpPr txBox="1">
            <a:spLocks/>
          </p:cNvSpPr>
          <p:nvPr/>
        </p:nvSpPr>
        <p:spPr>
          <a:xfrm>
            <a:off x="576072" y="1796796"/>
            <a:ext cx="5042164" cy="3999980"/>
          </a:xfrm>
          <a:prstGeom prst="rect">
            <a:avLst/>
          </a:prstGeom>
        </p:spPr>
        <p:txBody>
          <a:bodyPr l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828434" rtl="0" eaLnBrk="1" fontAlgn="auto" latinLnBrk="0" hangingPunct="1">
              <a:lnSpc>
                <a:spcPct val="110000"/>
              </a:lnSpc>
              <a:spcBef>
                <a:spcPts val="0"/>
              </a:spcBef>
              <a:spcAft>
                <a:spcPts val="0"/>
              </a:spcAft>
              <a:buClrTx/>
              <a:buSzTx/>
              <a:buFontTx/>
              <a:buNone/>
              <a:tabLst/>
              <a:defRPr/>
            </a:pPr>
            <a:endParaRPr kumimoji="0" lang="en-US" sz="6000" b="0" i="0" u="none" strike="noStrike" kern="1200" cap="none" spc="0" normalizeH="0" baseline="0" noProof="0" dirty="0">
              <a:ln>
                <a:noFill/>
              </a:ln>
              <a:effectLst/>
              <a:uLnTx/>
              <a:uFillTx/>
              <a:latin typeface="IBM Plex Sans Light"/>
              <a:ea typeface="+mj-ea"/>
              <a:cs typeface="+mj-cs"/>
              <a:sym typeface="IBM Plex Sans Light"/>
            </a:endParaRPr>
          </a:p>
        </p:txBody>
      </p:sp>
      <p:cxnSp>
        <p:nvCxnSpPr>
          <p:cNvPr id="83" name="Straight Connector 82">
            <a:extLst>
              <a:ext uri="{FF2B5EF4-FFF2-40B4-BE49-F238E27FC236}">
                <a16:creationId xmlns:a16="http://schemas.microsoft.com/office/drawing/2014/main" id="{52D289E2-15F1-4435-C3B4-D32C4AF78DBD}"/>
              </a:ext>
            </a:extLst>
          </p:cNvPr>
          <p:cNvCxnSpPr>
            <a:cxnSpLocks/>
          </p:cNvCxnSpPr>
          <p:nvPr/>
        </p:nvCxnSpPr>
        <p:spPr bwMode="auto">
          <a:xfrm>
            <a:off x="18211800" y="1219200"/>
            <a:ext cx="0" cy="11239500"/>
          </a:xfrm>
          <a:prstGeom prst="line">
            <a:avLst/>
          </a:prstGeom>
          <a:ln w="1270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9DE66574-6F3A-60A8-18DD-93096E58ACDA}"/>
              </a:ext>
            </a:extLst>
          </p:cNvPr>
          <p:cNvCxnSpPr>
            <a:cxnSpLocks/>
          </p:cNvCxnSpPr>
          <p:nvPr/>
        </p:nvCxnSpPr>
        <p:spPr bwMode="auto">
          <a:xfrm flipH="1">
            <a:off x="12726592" y="6648450"/>
            <a:ext cx="11186315" cy="0"/>
          </a:xfrm>
          <a:prstGeom prst="line">
            <a:avLst/>
          </a:prstGeom>
          <a:ln w="1270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9" name="Graphic 88" descr="Group brainstorm outline">
            <a:extLst>
              <a:ext uri="{FF2B5EF4-FFF2-40B4-BE49-F238E27FC236}">
                <a16:creationId xmlns:a16="http://schemas.microsoft.com/office/drawing/2014/main" id="{7800802C-74F5-8346-FB06-7FFA56322F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76738" y="7111255"/>
            <a:ext cx="1338773" cy="1338773"/>
          </a:xfrm>
          <a:prstGeom prst="rect">
            <a:avLst/>
          </a:prstGeom>
        </p:spPr>
      </p:pic>
      <p:pic>
        <p:nvPicPr>
          <p:cNvPr id="93" name="Graphic 92" descr="Tools outline">
            <a:extLst>
              <a:ext uri="{FF2B5EF4-FFF2-40B4-BE49-F238E27FC236}">
                <a16:creationId xmlns:a16="http://schemas.microsoft.com/office/drawing/2014/main" id="{3BD36CAF-ABAF-E0AB-ACB0-19F91FAA62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88924" y="1339596"/>
            <a:ext cx="914400" cy="914400"/>
          </a:xfrm>
          <a:prstGeom prst="rect">
            <a:avLst/>
          </a:prstGeom>
        </p:spPr>
      </p:pic>
      <p:pic>
        <p:nvPicPr>
          <p:cNvPr id="95" name="Graphic 94" descr="Ui Ux outline">
            <a:extLst>
              <a:ext uri="{FF2B5EF4-FFF2-40B4-BE49-F238E27FC236}">
                <a16:creationId xmlns:a16="http://schemas.microsoft.com/office/drawing/2014/main" id="{690BFB4D-3C34-120D-72B7-291A541346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07069" y="1303020"/>
            <a:ext cx="1005840" cy="1005840"/>
          </a:xfrm>
          <a:prstGeom prst="rect">
            <a:avLst/>
          </a:prstGeom>
        </p:spPr>
      </p:pic>
      <p:sp>
        <p:nvSpPr>
          <p:cNvPr id="97" name="Rectangle 96">
            <a:extLst>
              <a:ext uri="{FF2B5EF4-FFF2-40B4-BE49-F238E27FC236}">
                <a16:creationId xmlns:a16="http://schemas.microsoft.com/office/drawing/2014/main" id="{F4C1CDD3-418A-F010-A306-317F83B69555}"/>
              </a:ext>
            </a:extLst>
          </p:cNvPr>
          <p:cNvSpPr/>
          <p:nvPr/>
        </p:nvSpPr>
        <p:spPr bwMode="auto">
          <a:xfrm>
            <a:off x="6501248" y="8927321"/>
            <a:ext cx="525674" cy="433353"/>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9" name="Group 8">
            <a:extLst>
              <a:ext uri="{FF2B5EF4-FFF2-40B4-BE49-F238E27FC236}">
                <a16:creationId xmlns:a16="http://schemas.microsoft.com/office/drawing/2014/main" id="{10C9FF34-2D4D-4446-200E-141E5CB3916E}"/>
              </a:ext>
            </a:extLst>
          </p:cNvPr>
          <p:cNvGrpSpPr/>
          <p:nvPr/>
        </p:nvGrpSpPr>
        <p:grpSpPr>
          <a:xfrm>
            <a:off x="14400031" y="6765784"/>
            <a:ext cx="1619915" cy="1619915"/>
            <a:chOff x="5619750" y="7111255"/>
            <a:chExt cx="1619915" cy="1619915"/>
          </a:xfrm>
        </p:grpSpPr>
        <p:pic>
          <p:nvPicPr>
            <p:cNvPr id="87" name="Graphic 86" descr="Lock outline">
              <a:extLst>
                <a:ext uri="{FF2B5EF4-FFF2-40B4-BE49-F238E27FC236}">
                  <a16:creationId xmlns:a16="http://schemas.microsoft.com/office/drawing/2014/main" id="{4352A28B-3157-46A4-1F10-193DB48E7A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9750" y="7111255"/>
              <a:ext cx="1619915" cy="1619915"/>
            </a:xfrm>
            <a:prstGeom prst="rect">
              <a:avLst/>
            </a:prstGeom>
          </p:spPr>
        </p:pic>
        <p:pic>
          <p:nvPicPr>
            <p:cNvPr id="91" name="Graphic 90" descr="Eye outline">
              <a:extLst>
                <a:ext uri="{FF2B5EF4-FFF2-40B4-BE49-F238E27FC236}">
                  <a16:creationId xmlns:a16="http://schemas.microsoft.com/office/drawing/2014/main" id="{FDA51583-A179-C653-8487-B9E11E1F22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51855" y="7780641"/>
              <a:ext cx="755703" cy="755703"/>
            </a:xfrm>
            <a:prstGeom prst="rect">
              <a:avLst/>
            </a:prstGeom>
          </p:spPr>
        </p:pic>
      </p:grpSp>
      <p:sp>
        <p:nvSpPr>
          <p:cNvPr id="12" name="Title 11">
            <a:extLst>
              <a:ext uri="{FF2B5EF4-FFF2-40B4-BE49-F238E27FC236}">
                <a16:creationId xmlns:a16="http://schemas.microsoft.com/office/drawing/2014/main" id="{AAA45E2E-3485-5D29-FDE7-640DEE3EF472}"/>
              </a:ext>
            </a:extLst>
          </p:cNvPr>
          <p:cNvSpPr>
            <a:spLocks noGrp="1"/>
          </p:cNvSpPr>
          <p:nvPr>
            <p:ph type="title"/>
          </p:nvPr>
        </p:nvSpPr>
        <p:spPr>
          <a:xfrm>
            <a:off x="576072" y="553213"/>
            <a:ext cx="5715000" cy="2276856"/>
          </a:xfrm>
        </p:spPr>
        <p:txBody>
          <a:bodyPr/>
          <a:lstStyle/>
          <a:p>
            <a:r>
              <a:rPr kumimoji="0" lang="en-US" sz="6600" b="0" i="0" u="none" strike="noStrike" kern="1200" cap="none" spc="0" normalizeH="0" baseline="0" noProof="0" dirty="0">
                <a:ln>
                  <a:noFill/>
                </a:ln>
                <a:effectLst/>
                <a:uLnTx/>
                <a:uFillTx/>
                <a:latin typeface="IBM Plex Sans Light"/>
                <a:ea typeface="+mj-ea"/>
                <a:cs typeface="+mj-cs"/>
                <a:sym typeface="IBM Plex Sans Light"/>
              </a:rPr>
              <a:t>Opportunities to</a:t>
            </a:r>
            <a:r>
              <a:rPr kumimoji="0" lang="en-US" sz="6600" b="0" i="0" u="none" strike="noStrike" kern="1200" cap="none" spc="0" normalizeH="0" baseline="0" noProof="0" dirty="0">
                <a:ln>
                  <a:noFill/>
                </a:ln>
                <a:solidFill>
                  <a:schemeClr val="accent1"/>
                </a:solidFill>
                <a:effectLst/>
                <a:uLnTx/>
                <a:uFillTx/>
                <a:latin typeface="IBM Plex Sans Light"/>
                <a:ea typeface="+mj-ea"/>
                <a:cs typeface="+mj-cs"/>
                <a:sym typeface="IBM Plex Sans Light"/>
              </a:rPr>
              <a:t> engage </a:t>
            </a:r>
            <a:r>
              <a:rPr kumimoji="0" lang="en-US" sz="6600" b="0" i="0" u="none" strike="noStrike" kern="1200" cap="none" spc="0" normalizeH="0" baseline="0" noProof="0" dirty="0">
                <a:ln>
                  <a:noFill/>
                </a:ln>
                <a:solidFill>
                  <a:sysClr val="windowText" lastClr="000000"/>
                </a:solidFill>
                <a:effectLst/>
                <a:uLnTx/>
                <a:uFillTx/>
                <a:latin typeface="IBM Plex Sans Light"/>
                <a:ea typeface="+mj-ea"/>
                <a:cs typeface="+mj-cs"/>
                <a:sym typeface="IBM Plex Sans Light"/>
              </a:rPr>
              <a:t>and </a:t>
            </a:r>
            <a:r>
              <a:rPr kumimoji="0" lang="en-US" sz="6600" b="0" i="0" u="none" strike="noStrike" kern="1200" cap="none" spc="0" normalizeH="0" baseline="0" noProof="0" dirty="0">
                <a:ln>
                  <a:noFill/>
                </a:ln>
                <a:solidFill>
                  <a:schemeClr val="accent1"/>
                </a:solidFill>
                <a:effectLst/>
                <a:uLnTx/>
                <a:uFillTx/>
                <a:latin typeface="IBM Plex Sans Light"/>
                <a:ea typeface="+mj-ea"/>
                <a:cs typeface="+mj-cs"/>
                <a:sym typeface="IBM Plex Sans Light"/>
              </a:rPr>
              <a:t>learn more</a:t>
            </a:r>
            <a:br>
              <a:rPr kumimoji="0" lang="en-US" sz="6600" b="0" i="0" u="none" strike="noStrike" kern="1200" cap="none" spc="0" normalizeH="0" baseline="0" noProof="0" dirty="0">
                <a:ln>
                  <a:noFill/>
                </a:ln>
                <a:effectLst/>
                <a:uLnTx/>
                <a:uFillTx/>
                <a:latin typeface="IBM Plex Sans Light"/>
                <a:ea typeface="+mj-ea"/>
                <a:cs typeface="+mj-cs"/>
                <a:sym typeface="IBM Plex Sans Light"/>
              </a:rPr>
            </a:br>
            <a:endParaRPr lang="en-US" sz="6600" dirty="0"/>
          </a:p>
        </p:txBody>
      </p:sp>
    </p:spTree>
    <p:extLst>
      <p:ext uri="{BB962C8B-B14F-4D97-AF65-F5344CB8AC3E}">
        <p14:creationId xmlns:p14="http://schemas.microsoft.com/office/powerpoint/2010/main" val="3054941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669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4A408D-48A0-2174-C1EE-25464F5D5219}"/>
              </a:ext>
            </a:extLst>
          </p:cNvPr>
          <p:cNvSpPr/>
          <p:nvPr/>
        </p:nvSpPr>
        <p:spPr bwMode="auto">
          <a:xfrm>
            <a:off x="6140076" y="581890"/>
            <a:ext cx="6044073" cy="11492345"/>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lvl="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DF8DA90F-9984-CF21-29C3-0EEFA6D2BE7A}"/>
              </a:ext>
            </a:extLst>
          </p:cNvPr>
          <p:cNvSpPr>
            <a:spLocks noGrp="1"/>
          </p:cNvSpPr>
          <p:nvPr>
            <p:ph type="title"/>
          </p:nvPr>
        </p:nvSpPr>
        <p:spPr>
          <a:xfrm>
            <a:off x="582100" y="407057"/>
            <a:ext cx="4949825" cy="1057275"/>
          </a:xfrm>
        </p:spPr>
        <p:txBody>
          <a:bodyPr/>
          <a:lstStyle/>
          <a:p>
            <a:pPr>
              <a:spcBef>
                <a:spcPts val="600"/>
              </a:spcBef>
            </a:pPr>
            <a:r>
              <a:rPr lang="en-US" sz="6600" b="1" dirty="0">
                <a:latin typeface="IBM Plex Sans SmBld" panose="020B0703050203000203" pitchFamily="34" charset="0"/>
              </a:rPr>
              <a:t>watson</a:t>
            </a:r>
            <a:r>
              <a:rPr lang="en-US" sz="6600" b="1" dirty="0">
                <a:solidFill>
                  <a:srgbClr val="0F62FE"/>
                </a:solidFill>
                <a:latin typeface="IBM Plex Sans SmBld" panose="020B0703050203000203" pitchFamily="34" charset="0"/>
              </a:rPr>
              <a:t>x</a:t>
            </a:r>
            <a:br>
              <a:rPr lang="en-US" sz="8000" b="1" dirty="0">
                <a:solidFill>
                  <a:schemeClr val="accent1">
                    <a:lumMod val="60000"/>
                    <a:lumOff val="40000"/>
                  </a:schemeClr>
                </a:solidFill>
                <a:latin typeface="IBM Plex Sans SmBld" panose="020B0703050203000203" pitchFamily="34" charset="0"/>
              </a:rPr>
            </a:br>
            <a:br>
              <a:rPr lang="en-US" b="1" dirty="0">
                <a:solidFill>
                  <a:schemeClr val="accent1">
                    <a:lumMod val="60000"/>
                    <a:lumOff val="40000"/>
                  </a:schemeClr>
                </a:solidFill>
                <a:latin typeface="IBM Plex Sans SmBld" panose="020B0703050203000203" pitchFamily="34" charset="0"/>
              </a:rPr>
            </a:br>
            <a:endParaRPr lang="en-US" sz="3200" dirty="0"/>
          </a:p>
        </p:txBody>
      </p:sp>
      <p:sp>
        <p:nvSpPr>
          <p:cNvPr id="4" name="Text Placeholder 3">
            <a:extLst>
              <a:ext uri="{FF2B5EF4-FFF2-40B4-BE49-F238E27FC236}">
                <a16:creationId xmlns:a16="http://schemas.microsoft.com/office/drawing/2014/main" id="{6858B625-2EBE-5717-F8C2-E879B513CD43}"/>
              </a:ext>
            </a:extLst>
          </p:cNvPr>
          <p:cNvSpPr>
            <a:spLocks noGrp="1"/>
          </p:cNvSpPr>
          <p:nvPr>
            <p:ph type="body" sz="quarter" idx="15"/>
          </p:nvPr>
        </p:nvSpPr>
        <p:spPr>
          <a:xfrm>
            <a:off x="12739220" y="4656109"/>
            <a:ext cx="4956175" cy="1525587"/>
          </a:xfrm>
        </p:spPr>
        <p:txBody>
          <a:bodyPr lIns="0" tIns="0" rIns="0" bIns="0" anchor="t"/>
          <a:lstStyle/>
          <a:p>
            <a:r>
              <a:rPr lang="en-US" sz="2800" dirty="0">
                <a:latin typeface="IBM Plex Sans Light"/>
                <a:ea typeface="IBM Plex Sans" charset="0"/>
                <a:cs typeface="IBM Plex Sans" charset="0"/>
              </a:rPr>
              <a:t>Fit-for-purpose data store, built on an open lakehouse architecture, supported by querying, governance and </a:t>
            </a:r>
            <a:br>
              <a:rPr lang="en-US" sz="2800" dirty="0">
                <a:latin typeface="IBM Plex Sans Light"/>
                <a:ea typeface="IBM Plex Sans" charset="0"/>
                <a:cs typeface="IBM Plex Sans" charset="0"/>
              </a:rPr>
            </a:br>
            <a:r>
              <a:rPr lang="en-US" sz="2800" dirty="0">
                <a:latin typeface="IBM Plex Sans Light"/>
                <a:ea typeface="IBM Plex Sans" charset="0"/>
                <a:cs typeface="IBM Plex Sans" charset="0"/>
              </a:rPr>
              <a:t>open data formats to </a:t>
            </a:r>
            <a:br>
              <a:rPr lang="en-US" sz="2800" dirty="0">
                <a:latin typeface="IBM Plex Sans Light"/>
                <a:ea typeface="IBM Plex Sans" charset="0"/>
                <a:cs typeface="IBM Plex Sans" charset="0"/>
              </a:rPr>
            </a:br>
            <a:r>
              <a:rPr lang="en-US" sz="2800" dirty="0">
                <a:latin typeface="IBM Plex Sans Light"/>
                <a:ea typeface="IBM Plex Sans" charset="0"/>
                <a:cs typeface="IBM Plex Sans" charset="0"/>
              </a:rPr>
              <a:t>access and share data.</a:t>
            </a:r>
          </a:p>
        </p:txBody>
      </p:sp>
      <p:sp>
        <p:nvSpPr>
          <p:cNvPr id="5" name="Text Placeholder 4">
            <a:extLst>
              <a:ext uri="{FF2B5EF4-FFF2-40B4-BE49-F238E27FC236}">
                <a16:creationId xmlns:a16="http://schemas.microsoft.com/office/drawing/2014/main" id="{3719A63C-C39C-8EA3-CFA4-C7BE7E2AE724}"/>
              </a:ext>
            </a:extLst>
          </p:cNvPr>
          <p:cNvSpPr>
            <a:spLocks noGrp="1"/>
          </p:cNvSpPr>
          <p:nvPr>
            <p:ph type="body" sz="quarter" idx="16"/>
          </p:nvPr>
        </p:nvSpPr>
        <p:spPr>
          <a:xfrm>
            <a:off x="18683027" y="4656109"/>
            <a:ext cx="5065417" cy="2739057"/>
          </a:xfrm>
        </p:spPr>
        <p:txBody>
          <a:bodyPr/>
          <a:lstStyle/>
          <a:p>
            <a:r>
              <a:rPr lang="en-US" sz="2800" dirty="0">
                <a:latin typeface="IBM Plex Sans Light" panose="020B0403050203000203" pitchFamily="34" charset="0"/>
              </a:rPr>
              <a:t>End-to-end toolkit for AI governance across the entire model lifecycle to enable responsible, transparent, </a:t>
            </a:r>
            <a:br>
              <a:rPr lang="en-US" sz="2800" dirty="0">
                <a:latin typeface="IBM Plex Sans Light" panose="020B0403050203000203" pitchFamily="34" charset="0"/>
              </a:rPr>
            </a:br>
            <a:r>
              <a:rPr lang="en-US" sz="2800" dirty="0">
                <a:latin typeface="IBM Plex Sans Light" panose="020B0403050203000203" pitchFamily="34" charset="0"/>
              </a:rPr>
              <a:t>and explainable AI workflows.</a:t>
            </a:r>
          </a:p>
          <a:p>
            <a:endParaRPr lang="en-US" sz="2800" dirty="0">
              <a:latin typeface="IBM Plex Sans Light" panose="020B0403050203000203" pitchFamily="34" charset="0"/>
            </a:endParaRPr>
          </a:p>
          <a:p>
            <a:endParaRPr lang="en-US" sz="2800" dirty="0">
              <a:latin typeface="IBM Plex Sans Light" panose="020B0403050203000203" pitchFamily="34" charset="0"/>
            </a:endParaRPr>
          </a:p>
        </p:txBody>
      </p:sp>
      <p:sp>
        <p:nvSpPr>
          <p:cNvPr id="6" name="Text Placeholder 5">
            <a:extLst>
              <a:ext uri="{FF2B5EF4-FFF2-40B4-BE49-F238E27FC236}">
                <a16:creationId xmlns:a16="http://schemas.microsoft.com/office/drawing/2014/main" id="{0919B406-6574-C5EA-1C4D-B59C8876F2FE}"/>
              </a:ext>
            </a:extLst>
          </p:cNvPr>
          <p:cNvSpPr>
            <a:spLocks noGrp="1"/>
          </p:cNvSpPr>
          <p:nvPr>
            <p:ph type="body" sz="quarter" idx="17"/>
          </p:nvPr>
        </p:nvSpPr>
        <p:spPr>
          <a:xfrm>
            <a:off x="6667500" y="2012780"/>
            <a:ext cx="4959350" cy="1637680"/>
          </a:xfrm>
        </p:spPr>
        <p:txBody>
          <a:bodyPr/>
          <a:lstStyle/>
          <a:p>
            <a:r>
              <a:rPr lang="en-US" sz="4000" b="1" dirty="0">
                <a:latin typeface="IBM Plex Sans SmBld" panose="020B0703050203000203" pitchFamily="34" charset="0"/>
              </a:rPr>
              <a:t>watson</a:t>
            </a:r>
            <a:r>
              <a:rPr lang="en-US" sz="4000" b="1" dirty="0">
                <a:solidFill>
                  <a:srgbClr val="0F62FE"/>
                </a:solidFill>
                <a:latin typeface="IBM Plex Sans SmBld" panose="020B0703050203000203" pitchFamily="34" charset="0"/>
              </a:rPr>
              <a:t>x</a:t>
            </a:r>
            <a:r>
              <a:rPr lang="en-US" sz="4000" b="1" dirty="0">
                <a:latin typeface="IBM Plex Sans SmBld" panose="020B0703050203000203" pitchFamily="34" charset="0"/>
              </a:rPr>
              <a:t>.ai</a:t>
            </a:r>
          </a:p>
          <a:p>
            <a:pPr>
              <a:spcBef>
                <a:spcPts val="1332"/>
              </a:spcBef>
            </a:pPr>
            <a:r>
              <a:rPr lang="en-US" sz="3600" dirty="0">
                <a:ea typeface="+mn-ea"/>
                <a:cs typeface="+mn-cs"/>
              </a:rPr>
              <a:t>Train, validate, tune, </a:t>
            </a:r>
            <a:br>
              <a:rPr lang="en-US" sz="3600" dirty="0">
                <a:ea typeface="+mn-ea"/>
                <a:cs typeface="+mn-cs"/>
              </a:rPr>
            </a:br>
            <a:r>
              <a:rPr lang="en-US" sz="3600" dirty="0">
                <a:ea typeface="+mn-ea"/>
                <a:cs typeface="+mn-cs"/>
              </a:rPr>
              <a:t>and deploy AI models</a:t>
            </a:r>
          </a:p>
        </p:txBody>
      </p:sp>
      <p:sp>
        <p:nvSpPr>
          <p:cNvPr id="3" name="Text Placeholder 2">
            <a:extLst>
              <a:ext uri="{FF2B5EF4-FFF2-40B4-BE49-F238E27FC236}">
                <a16:creationId xmlns:a16="http://schemas.microsoft.com/office/drawing/2014/main" id="{8AA4982A-045A-5B77-2BC2-0F9C6763F1B9}"/>
              </a:ext>
            </a:extLst>
          </p:cNvPr>
          <p:cNvSpPr>
            <a:spLocks noGrp="1"/>
          </p:cNvSpPr>
          <p:nvPr>
            <p:ph type="body" sz="quarter" idx="10"/>
          </p:nvPr>
        </p:nvSpPr>
        <p:spPr>
          <a:xfrm>
            <a:off x="6667500" y="4656109"/>
            <a:ext cx="4554682" cy="2852928"/>
          </a:xfrm>
        </p:spPr>
        <p:txBody>
          <a:bodyPr/>
          <a:lstStyle/>
          <a:p>
            <a:r>
              <a:rPr lang="en-US" sz="2800" dirty="0">
                <a:solidFill>
                  <a:srgbClr val="000000"/>
                </a:solidFill>
                <a:latin typeface="IBM Plex Sans Light" panose="020B0403050203000203" pitchFamily="34" charset="0"/>
                <a:ea typeface="IBM Plex Sans Light" panose="020B0403050203000203" pitchFamily="34" charset="0"/>
                <a:cs typeface="IBM Plex Sans Light" panose="020B0403050203000203" pitchFamily="34" charset="0"/>
              </a:rPr>
              <a:t>A next generation enterprise studio for AI builders to train, validate, tune, and deploy both traditional machine learning and new generative AI capabilities powered by foundation models. </a:t>
            </a:r>
            <a:r>
              <a:rPr lang="en-US" sz="2800" dirty="0">
                <a:latin typeface="IBM Plex Sans Light" panose="020B0403050203000203" pitchFamily="34" charset="0"/>
                <a:ea typeface="IBM Plex Sans" charset="0"/>
                <a:cs typeface="IBM Plex Sans" charset="0"/>
              </a:rPr>
              <a:t>It enables you </a:t>
            </a:r>
            <a:br>
              <a:rPr lang="en-US" sz="2800" dirty="0">
                <a:latin typeface="IBM Plex Sans Light" panose="020B0403050203000203" pitchFamily="34" charset="0"/>
                <a:ea typeface="IBM Plex Sans" charset="0"/>
                <a:cs typeface="IBM Plex Sans" charset="0"/>
              </a:rPr>
            </a:br>
            <a:r>
              <a:rPr lang="en-US" sz="2800" dirty="0">
                <a:latin typeface="IBM Plex Sans Light" panose="020B0403050203000203" pitchFamily="34" charset="0"/>
                <a:ea typeface="IBM Plex Sans" charset="0"/>
                <a:cs typeface="IBM Plex Sans" charset="0"/>
              </a:rPr>
              <a:t>to build AI applications </a:t>
            </a:r>
            <a:br>
              <a:rPr lang="en-US" sz="2800" dirty="0">
                <a:latin typeface="IBM Plex Sans Light" panose="020B0403050203000203" pitchFamily="34" charset="0"/>
                <a:ea typeface="IBM Plex Sans" charset="0"/>
                <a:cs typeface="IBM Plex Sans" charset="0"/>
              </a:rPr>
            </a:br>
            <a:r>
              <a:rPr lang="en-US" sz="2800" dirty="0">
                <a:latin typeface="IBM Plex Sans Light" panose="020B0403050203000203" pitchFamily="34" charset="0"/>
                <a:ea typeface="IBM Plex Sans" charset="0"/>
                <a:cs typeface="IBM Plex Sans" charset="0"/>
              </a:rPr>
              <a:t>in a fraction of the time </a:t>
            </a:r>
            <a:br>
              <a:rPr lang="en-US" sz="2800" dirty="0">
                <a:latin typeface="IBM Plex Sans Light" panose="020B0403050203000203" pitchFamily="34" charset="0"/>
                <a:ea typeface="IBM Plex Sans" charset="0"/>
                <a:cs typeface="IBM Plex Sans" charset="0"/>
              </a:rPr>
            </a:br>
            <a:r>
              <a:rPr lang="en-US" sz="2800" dirty="0">
                <a:latin typeface="IBM Plex Sans Light" panose="020B0403050203000203" pitchFamily="34" charset="0"/>
                <a:ea typeface="IBM Plex Sans" charset="0"/>
                <a:cs typeface="IBM Plex Sans" charset="0"/>
              </a:rPr>
              <a:t>with a fraction of the data.</a:t>
            </a:r>
          </a:p>
          <a:p>
            <a:endParaRPr lang="en-US" sz="2800" dirty="0"/>
          </a:p>
        </p:txBody>
      </p:sp>
      <p:sp>
        <p:nvSpPr>
          <p:cNvPr id="7" name="Text Placeholder 6">
            <a:extLst>
              <a:ext uri="{FF2B5EF4-FFF2-40B4-BE49-F238E27FC236}">
                <a16:creationId xmlns:a16="http://schemas.microsoft.com/office/drawing/2014/main" id="{6E70416C-F9E5-1E4D-8E9B-4ED03CAAAA65}"/>
              </a:ext>
            </a:extLst>
          </p:cNvPr>
          <p:cNvSpPr>
            <a:spLocks noGrp="1"/>
          </p:cNvSpPr>
          <p:nvPr>
            <p:ph type="body" sz="quarter" idx="20"/>
          </p:nvPr>
        </p:nvSpPr>
        <p:spPr>
          <a:xfrm>
            <a:off x="12803276" y="2011001"/>
            <a:ext cx="4899867" cy="2852928"/>
          </a:xfrm>
        </p:spPr>
        <p:txBody>
          <a:bodyPr/>
          <a:lstStyle/>
          <a:p>
            <a:r>
              <a:rPr lang="en-US" sz="4000" b="1" dirty="0">
                <a:latin typeface="IBM Plex Sans SmBld" panose="020B0703050203000203" pitchFamily="34" charset="0"/>
              </a:rPr>
              <a:t>watson</a:t>
            </a:r>
            <a:r>
              <a:rPr lang="en-US" sz="4000" b="1" dirty="0">
                <a:solidFill>
                  <a:srgbClr val="0F62FE"/>
                </a:solidFill>
                <a:latin typeface="IBM Plex Sans SmBld" panose="020B0703050203000203" pitchFamily="34" charset="0"/>
              </a:rPr>
              <a:t>x</a:t>
            </a:r>
            <a:r>
              <a:rPr lang="en-US" sz="4000" b="1" dirty="0">
                <a:latin typeface="IBM Plex Sans SmBld" panose="020B0703050203000203" pitchFamily="34" charset="0"/>
              </a:rPr>
              <a:t>.data</a:t>
            </a:r>
          </a:p>
          <a:p>
            <a:pPr>
              <a:spcBef>
                <a:spcPts val="1332"/>
              </a:spcBef>
            </a:pPr>
            <a:r>
              <a:rPr lang="en-US" dirty="0">
                <a:ea typeface="+mn-ea"/>
                <a:cs typeface="+mn-cs"/>
              </a:rPr>
              <a:t>Scale AI workloads, for </a:t>
            </a:r>
            <a:br>
              <a:rPr lang="en-US" dirty="0">
                <a:ea typeface="+mn-ea"/>
                <a:cs typeface="+mn-cs"/>
              </a:rPr>
            </a:br>
            <a:r>
              <a:rPr lang="en-US" dirty="0">
                <a:ea typeface="+mn-ea"/>
                <a:cs typeface="+mn-cs"/>
              </a:rPr>
              <a:t>all your data, anywhere</a:t>
            </a:r>
          </a:p>
        </p:txBody>
      </p:sp>
      <p:sp>
        <p:nvSpPr>
          <p:cNvPr id="8" name="Text Placeholder 7">
            <a:extLst>
              <a:ext uri="{FF2B5EF4-FFF2-40B4-BE49-F238E27FC236}">
                <a16:creationId xmlns:a16="http://schemas.microsoft.com/office/drawing/2014/main" id="{59456179-F3FC-BEFD-D9BF-5F1F78A04A1F}"/>
              </a:ext>
            </a:extLst>
          </p:cNvPr>
          <p:cNvSpPr>
            <a:spLocks noGrp="1"/>
          </p:cNvSpPr>
          <p:nvPr>
            <p:ph type="body" sz="quarter" idx="21"/>
          </p:nvPr>
        </p:nvSpPr>
        <p:spPr>
          <a:xfrm>
            <a:off x="18693950" y="2012780"/>
            <a:ext cx="5693225" cy="2851150"/>
          </a:xfrm>
        </p:spPr>
        <p:txBody>
          <a:bodyPr/>
          <a:lstStyle/>
          <a:p>
            <a:r>
              <a:rPr lang="en-US" sz="4000" b="1" dirty="0">
                <a:latin typeface="IBM Plex Sans SmBld" panose="020B0703050203000203" pitchFamily="34" charset="0"/>
              </a:rPr>
              <a:t>watson</a:t>
            </a:r>
            <a:r>
              <a:rPr lang="en-US" sz="4000" b="1" dirty="0">
                <a:solidFill>
                  <a:srgbClr val="0F62FE"/>
                </a:solidFill>
                <a:latin typeface="IBM Plex Sans SmBld" panose="020B0703050203000203" pitchFamily="34" charset="0"/>
              </a:rPr>
              <a:t>x</a:t>
            </a:r>
            <a:r>
              <a:rPr lang="en-US" sz="4000" b="1" dirty="0">
                <a:latin typeface="IBM Plex Sans SmBld" panose="020B0703050203000203" pitchFamily="34" charset="0"/>
              </a:rPr>
              <a:t>.governance</a:t>
            </a:r>
          </a:p>
          <a:p>
            <a:pPr>
              <a:spcBef>
                <a:spcPts val="1332"/>
              </a:spcBef>
            </a:pPr>
            <a:r>
              <a:rPr lang="en-US" dirty="0">
                <a:ea typeface="+mn-ea"/>
                <a:cs typeface="+mn-cs"/>
              </a:rPr>
              <a:t>Responsible, transparent, explainable AI workflows</a:t>
            </a:r>
          </a:p>
        </p:txBody>
      </p:sp>
      <p:sp>
        <p:nvSpPr>
          <p:cNvPr id="12" name="Title 2">
            <a:extLst>
              <a:ext uri="{FF2B5EF4-FFF2-40B4-BE49-F238E27FC236}">
                <a16:creationId xmlns:a16="http://schemas.microsoft.com/office/drawing/2014/main" id="{DEDB2F3E-683B-0AE0-65C8-E6D6CBE40D5D}"/>
              </a:ext>
            </a:extLst>
          </p:cNvPr>
          <p:cNvSpPr txBox="1">
            <a:spLocks/>
          </p:cNvSpPr>
          <p:nvPr/>
        </p:nvSpPr>
        <p:spPr>
          <a:xfrm>
            <a:off x="576072" y="1978995"/>
            <a:ext cx="4755436" cy="1775376"/>
          </a:xfrm>
          <a:prstGeom prst="rect">
            <a:avLst/>
          </a:prstGeom>
          <a:ln w="12700">
            <a:miter lim="400000"/>
          </a:ln>
          <a:extLst>
            <a:ext uri="{C572A759-6A51-4108-AA02-DFA0A04FC94B}">
              <ma14:wrappingTextBoxFlag xmlns="" xmlns:a16="http://schemas.microsoft.com/office/drawing/2014/main" xmlns:p14="http://schemas.microsoft.com/office/powerpoint/2010/main"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1218971"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The platform</a:t>
            </a:r>
            <a:br>
              <a:rPr kumimoji="0" lang="en-US" sz="4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r>
              <a:rPr kumimoji="0" lang="en-US" sz="4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for AI and data</a:t>
            </a:r>
          </a:p>
        </p:txBody>
      </p:sp>
      <p:sp>
        <p:nvSpPr>
          <p:cNvPr id="11" name="Text Placeholder 5">
            <a:extLst>
              <a:ext uri="{FF2B5EF4-FFF2-40B4-BE49-F238E27FC236}">
                <a16:creationId xmlns:a16="http://schemas.microsoft.com/office/drawing/2014/main" id="{28313F9A-072E-B486-2444-7E5D641ABDAA}"/>
              </a:ext>
            </a:extLst>
          </p:cNvPr>
          <p:cNvSpPr txBox="1">
            <a:spLocks/>
          </p:cNvSpPr>
          <p:nvPr/>
        </p:nvSpPr>
        <p:spPr>
          <a:xfrm>
            <a:off x="7307927" y="10120455"/>
            <a:ext cx="4959350" cy="840389"/>
          </a:xfrm>
          <a:prstGeom prst="rect">
            <a:avLst/>
          </a:prstGeom>
          <a:ln w="12700">
            <a:miter lim="400000"/>
          </a:ln>
          <a:extLst>
            <a:ext uri="{C572A759-6A51-4108-AA02-DFA0A04FC94B}">
              <ma14:wrappingTextBoxFlag xmlns="" xmlns:a16="http://schemas.microsoft.com/office/drawing/2014/main" xmlns:p14="http://schemas.microsoft.com/office/powerpoint/2010/main" xmlns:p15="http://schemas.microsoft.com/office/powerpoint/2012/main"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2800" b="1" i="0" u="none" strike="noStrike" kern="0" cap="none" spc="0" normalizeH="0" baseline="0" noProof="0" dirty="0">
                <a:ln>
                  <a:noFill/>
                </a:ln>
                <a:solidFill>
                  <a:srgbClr val="0F62FE"/>
                </a:solidFill>
                <a:effectLst/>
                <a:uLnTx/>
                <a:uFillTx/>
                <a:latin typeface="IBM Plex Sans SmBld" panose="020B0703050203000203" pitchFamily="34" charset="0"/>
                <a:ea typeface="+mj-ea"/>
                <a:cs typeface="+mj-cs"/>
                <a:sym typeface="IBM Plex Sans Light"/>
              </a:rPr>
              <a:t>Today’s focus</a:t>
            </a:r>
            <a:endParaRPr kumimoji="0" lang="en-US" sz="2400" b="0"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endParaRPr>
          </a:p>
        </p:txBody>
      </p:sp>
      <p:pic>
        <p:nvPicPr>
          <p:cNvPr id="13" name="Graphic 12" descr="Badge New with solid fill">
            <a:extLst>
              <a:ext uri="{FF2B5EF4-FFF2-40B4-BE49-F238E27FC236}">
                <a16:creationId xmlns:a16="http://schemas.microsoft.com/office/drawing/2014/main" id="{7487FB5B-0C0F-73D1-AEDC-372F182514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5318" y="10024376"/>
            <a:ext cx="624548" cy="624548"/>
          </a:xfrm>
          <a:prstGeom prst="rect">
            <a:avLst/>
          </a:prstGeom>
        </p:spPr>
      </p:pic>
    </p:spTree>
    <p:custDataLst>
      <p:tags r:id="rId1"/>
    </p:custDataLst>
    <p:extLst>
      <p:ext uri="{BB962C8B-B14F-4D97-AF65-F5344CB8AC3E}">
        <p14:creationId xmlns:p14="http://schemas.microsoft.com/office/powerpoint/2010/main" val="38198263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40F0D7-472B-D5BF-A2A9-CBB51656E9A1}"/>
              </a:ext>
            </a:extLst>
          </p:cNvPr>
          <p:cNvSpPr/>
          <p:nvPr/>
        </p:nvSpPr>
        <p:spPr bwMode="auto">
          <a:xfrm>
            <a:off x="13563600" y="9961186"/>
            <a:ext cx="10823575" cy="3134069"/>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lvl="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9" name="TextBox 8">
            <a:extLst>
              <a:ext uri="{FF2B5EF4-FFF2-40B4-BE49-F238E27FC236}">
                <a16:creationId xmlns:a16="http://schemas.microsoft.com/office/drawing/2014/main" id="{8974DE9C-CDF1-C114-1461-D63C7A3A8D54}"/>
              </a:ext>
            </a:extLst>
          </p:cNvPr>
          <p:cNvSpPr txBox="1"/>
          <p:nvPr/>
        </p:nvSpPr>
        <p:spPr>
          <a:xfrm>
            <a:off x="13773003" y="2994573"/>
            <a:ext cx="10036587" cy="929985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80" tIns="91440" rIns="182880" bIns="91440" anchor="t">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3733" b="0" i="0" u="none" strike="noStrike" kern="120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rPr>
              <a:t>A next generation enterprise studio for AI builders to build, train, validate, tune and deploy generative AI, foundation models, and machine learning capabilities</a:t>
            </a:r>
          </a:p>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2701" b="0" i="0" u="none" strike="noStrike" kern="120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endParaRPr>
          </a:p>
          <a:p>
            <a:pPr marL="571508" marR="0" lvl="0" indent="-571508" algn="l" defTabSz="182937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IBM Plex Sans Medm"/>
                <a:ea typeface="Calibri" panose="020F0502020204030204" pitchFamily="34" charset="0"/>
                <a:cs typeface="Times New Roman"/>
              </a:rPr>
              <a:t>Foundation Model Library</a:t>
            </a:r>
            <a:r>
              <a:rPr kumimoji="0" lang="en-US" sz="3200" b="0" i="0" u="none" strike="noStrike" kern="1200" cap="none" spc="0" normalizeH="0" baseline="0" noProof="0" dirty="0">
                <a:ln>
                  <a:noFill/>
                </a:ln>
                <a:solidFill>
                  <a:srgbClr val="000000"/>
                </a:solidFill>
                <a:effectLst/>
                <a:uLnTx/>
                <a:uFillTx/>
                <a:latin typeface="IBM Plex Sans Light"/>
                <a:ea typeface="Calibri" panose="020F0502020204030204" pitchFamily="34" charset="0"/>
                <a:cs typeface="Times New Roman"/>
              </a:rPr>
              <a:t> with IBM and open-source models</a:t>
            </a:r>
          </a:p>
          <a:p>
            <a:pPr marL="571508" marR="0" lvl="0" indent="-571508" algn="l" defTabSz="182937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endParaRPr>
          </a:p>
          <a:p>
            <a:pPr marL="571508" marR="0" lvl="0" indent="-571508" algn="l" defTabSz="182937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0000"/>
                </a:solidFill>
                <a:effectLst/>
                <a:uLnTx/>
                <a:uFillTx/>
                <a:latin typeface="IBM Plex Sans Medm"/>
                <a:ea typeface="+mn-ea"/>
                <a:cs typeface="Times New Roman"/>
              </a:rPr>
              <a:t>Prompt Lab</a:t>
            </a:r>
            <a:r>
              <a:rPr kumimoji="0" lang="en-US" sz="3200" b="0" i="0" u="none" strike="noStrike" kern="0" cap="none" spc="0" normalizeH="0" baseline="0" noProof="0" dirty="0">
                <a:ln>
                  <a:noFill/>
                </a:ln>
                <a:solidFill>
                  <a:srgbClr val="000000"/>
                </a:solidFill>
                <a:effectLst/>
                <a:uLnTx/>
                <a:uFillTx/>
                <a:latin typeface="IBM Plex Sans Light"/>
                <a:ea typeface="+mn-ea"/>
                <a:cs typeface="Times New Roman"/>
              </a:rPr>
              <a:t> to experiment with foundation models and build prompts for various use cases and tasks</a:t>
            </a:r>
          </a:p>
          <a:p>
            <a:pPr marL="571508" marR="0" lvl="0" indent="-571508" algn="l" defTabSz="182937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Times New Roman" panose="02020603050405020304" pitchFamily="18" charset="0"/>
            </a:endParaRPr>
          </a:p>
          <a:p>
            <a:pPr marL="571508" marR="0" lvl="0" indent="-571508" algn="l" defTabSz="182937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0" cap="none" spc="0" normalizeH="0" baseline="0" noProof="0" dirty="0">
                <a:ln>
                  <a:noFill/>
                </a:ln>
                <a:solidFill>
                  <a:srgbClr val="000000"/>
                </a:solidFill>
                <a:effectLst/>
                <a:uLnTx/>
                <a:uFillTx/>
                <a:latin typeface="IBM Plex Sans Medm"/>
                <a:ea typeface="+mn-ea"/>
                <a:cs typeface="Times New Roman"/>
              </a:rPr>
              <a:t>Tuning Studio </a:t>
            </a:r>
            <a:r>
              <a:rPr kumimoji="0" lang="en-US" sz="3200" b="0" i="0" u="none" strike="noStrike" kern="0" cap="none" spc="0" normalizeH="0" baseline="0" noProof="0" dirty="0">
                <a:ln>
                  <a:noFill/>
                </a:ln>
                <a:solidFill>
                  <a:srgbClr val="000000"/>
                </a:solidFill>
                <a:effectLst/>
                <a:uLnTx/>
                <a:uFillTx/>
                <a:latin typeface="IBM Plex Sans Light"/>
                <a:ea typeface="+mn-ea"/>
                <a:cs typeface="Times New Roman"/>
              </a:rPr>
              <a:t>to tune your foundation models with labeled data</a:t>
            </a:r>
          </a:p>
          <a:p>
            <a:pPr marL="571508" marR="0" lvl="0" indent="-571508" algn="l" defTabSz="182937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Times New Roman" panose="02020603050405020304" pitchFamily="18" charset="0"/>
            </a:endParaRPr>
          </a:p>
          <a:p>
            <a:pPr marL="571508" marR="0" lvl="0" indent="-571508" algn="l" defTabSz="182937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IBM Plex Sans Medm"/>
                <a:ea typeface="+mn-ea"/>
                <a:cs typeface="+mn-cs"/>
              </a:rPr>
              <a:t>Data Science and MLOps</a:t>
            </a:r>
            <a:r>
              <a:rPr kumimoji="0" lang="en-US" sz="3200" b="0" i="0" u="none" strike="noStrike" kern="1200" cap="none" spc="0" normalizeH="0" baseline="0" noProof="0" dirty="0">
                <a:ln>
                  <a:noFill/>
                </a:ln>
                <a:solidFill>
                  <a:srgbClr val="000000"/>
                </a:solidFill>
                <a:effectLst/>
                <a:uLnTx/>
                <a:uFillTx/>
                <a:latin typeface="IBM Plex Sans Light"/>
                <a:ea typeface="+mn-ea"/>
                <a:cs typeface="+mn-cs"/>
              </a:rPr>
              <a:t> to </a:t>
            </a:r>
            <a:r>
              <a:rPr kumimoji="0" lang="en-US" sz="3200" b="0" i="0" u="none" strike="noStrike" kern="0" cap="none" spc="0" normalizeH="0" baseline="0" noProof="0" dirty="0">
                <a:ln>
                  <a:noFill/>
                </a:ln>
                <a:solidFill>
                  <a:srgbClr val="000000"/>
                </a:solidFill>
                <a:effectLst/>
                <a:uLnTx/>
                <a:uFillTx/>
                <a:latin typeface="IBM Plex Sans Light"/>
                <a:ea typeface="+mn-ea"/>
                <a:cs typeface="Times New Roman"/>
              </a:rPr>
              <a:t>build machine learning models automatically with model training, development and visual modeling, and </a:t>
            </a:r>
            <a:r>
              <a:rPr kumimoji="0" lang="en-US" sz="3200" b="1" i="0" u="sng" strike="noStrike" kern="0" cap="none" spc="0" normalizeH="0" baseline="0" noProof="0" dirty="0">
                <a:ln>
                  <a:noFill/>
                </a:ln>
                <a:effectLst/>
                <a:uLnTx/>
                <a:uFillTx/>
                <a:latin typeface="IBM Plex Sans Light"/>
                <a:ea typeface="+mn-ea"/>
                <a:cs typeface="Times New Roman"/>
              </a:rPr>
              <a:t>synthetic data generation</a:t>
            </a:r>
          </a:p>
        </p:txBody>
      </p:sp>
      <p:pic>
        <p:nvPicPr>
          <p:cNvPr id="12" name="Picture 11" descr="A screenshot of a computer&#10;&#10;Description automatically generated with medium confidence">
            <a:extLst>
              <a:ext uri="{FF2B5EF4-FFF2-40B4-BE49-F238E27FC236}">
                <a16:creationId xmlns:a16="http://schemas.microsoft.com/office/drawing/2014/main" id="{9B03ED7B-9094-48F1-B74B-C908E7F99946}"/>
              </a:ext>
            </a:extLst>
          </p:cNvPr>
          <p:cNvPicPr>
            <a:picLocks noChangeAspect="1"/>
          </p:cNvPicPr>
          <p:nvPr/>
        </p:nvPicPr>
        <p:blipFill rotWithShape="1">
          <a:blip r:embed="rId3"/>
          <a:srcRect r="4938"/>
          <a:stretch/>
        </p:blipFill>
        <p:spPr>
          <a:xfrm>
            <a:off x="704050" y="3298804"/>
            <a:ext cx="12370990" cy="6997587"/>
          </a:xfrm>
          <a:prstGeom prst="rect">
            <a:avLst/>
          </a:prstGeom>
          <a:ln>
            <a:solidFill>
              <a:schemeClr val="tx1"/>
            </a:solidFill>
          </a:ln>
        </p:spPr>
      </p:pic>
      <p:sp>
        <p:nvSpPr>
          <p:cNvPr id="5" name="Title 2">
            <a:extLst>
              <a:ext uri="{FF2B5EF4-FFF2-40B4-BE49-F238E27FC236}">
                <a16:creationId xmlns:a16="http://schemas.microsoft.com/office/drawing/2014/main" id="{C191C7F7-C0D5-854C-0EFF-B857D980F01C}"/>
              </a:ext>
            </a:extLst>
          </p:cNvPr>
          <p:cNvSpPr txBox="1">
            <a:spLocks/>
          </p:cNvSpPr>
          <p:nvPr/>
        </p:nvSpPr>
        <p:spPr>
          <a:xfrm>
            <a:off x="577587" y="421243"/>
            <a:ext cx="22799685" cy="1543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1828823" rtl="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000000"/>
                </a:solidFill>
                <a:effectLst/>
                <a:uLnTx/>
                <a:uFillTx/>
                <a:latin typeface="IBM Plex Sans SmBld" panose="020B0503050203000203" pitchFamily="34" charset="0"/>
                <a:ea typeface="+mj-ea"/>
                <a:cs typeface="+mj-cs"/>
                <a:sym typeface="IBM Plex Sans Light"/>
              </a:rPr>
              <a:t>watson</a:t>
            </a:r>
            <a:r>
              <a:rPr kumimoji="0" lang="en-US" sz="6600" b="1" i="0" u="none" strike="noStrike" kern="0" cap="none" spc="0" normalizeH="0" baseline="0" noProof="0" dirty="0">
                <a:ln>
                  <a:noFill/>
                </a:ln>
                <a:solidFill>
                  <a:srgbClr val="0F62FE"/>
                </a:solidFill>
                <a:effectLst/>
                <a:uLnTx/>
                <a:uFillTx/>
                <a:latin typeface="IBM Plex Sans SmBld" panose="020B0503050203000203" pitchFamily="34" charset="0"/>
                <a:ea typeface="+mj-ea"/>
                <a:cs typeface="+mj-cs"/>
                <a:sym typeface="IBM Plex Sans Light"/>
              </a:rPr>
              <a:t>x</a:t>
            </a:r>
            <a:r>
              <a:rPr kumimoji="0" lang="en-US" sz="6600" b="0" i="0" u="none" strike="noStrike" kern="0" cap="none" spc="0" normalizeH="0" baseline="0" noProof="0" dirty="0">
                <a:ln>
                  <a:noFill/>
                </a:ln>
                <a:solidFill>
                  <a:srgbClr val="000000"/>
                </a:solidFill>
                <a:effectLst/>
                <a:uLnTx/>
                <a:uFillTx/>
                <a:latin typeface="IBM Plex Sans SmBld" panose="020B0503050203000203" pitchFamily="34" charset="0"/>
                <a:ea typeface="+mj-ea"/>
                <a:cs typeface="+mj-cs"/>
                <a:sym typeface="IBM Plex Sans Light"/>
              </a:rPr>
              <a:t>.ai</a:t>
            </a:r>
            <a:endParaRPr kumimoji="0" lang="en-US" sz="66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182882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IBM Plex Sans Light"/>
                <a:ea typeface="+mj-ea"/>
                <a:cs typeface="Arial" panose="020B0604020202020204" pitchFamily="34" charset="0"/>
                <a:sym typeface="IBM Plex Sans Light"/>
              </a:rPr>
              <a:t>Train, validate, tune and deploy AI models</a:t>
            </a:r>
            <a:endParaRPr kumimoji="0" lang="en-US" sz="48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2" name="Text Placeholder 5">
            <a:extLst>
              <a:ext uri="{FF2B5EF4-FFF2-40B4-BE49-F238E27FC236}">
                <a16:creationId xmlns:a16="http://schemas.microsoft.com/office/drawing/2014/main" id="{0BB51E39-440C-E8BD-C5FF-0F206712AD1C}"/>
              </a:ext>
            </a:extLst>
          </p:cNvPr>
          <p:cNvSpPr txBox="1">
            <a:spLocks/>
          </p:cNvSpPr>
          <p:nvPr/>
        </p:nvSpPr>
        <p:spPr>
          <a:xfrm>
            <a:off x="15150306" y="12340450"/>
            <a:ext cx="4959350" cy="840389"/>
          </a:xfrm>
          <a:prstGeom prst="rect">
            <a:avLst/>
          </a:prstGeom>
          <a:ln w="12700">
            <a:miter lim="400000"/>
          </a:ln>
          <a:extLst>
            <a:ext uri="{C572A759-6A51-4108-AA02-DFA0A04FC94B}">
              <ma14:wrappingTextBoxFlag xmlns="" xmlns:a16="http://schemas.microsoft.com/office/drawing/2014/main" xmlns:p14="http://schemas.microsoft.com/office/powerpoint/2010/main" xmlns:p15="http://schemas.microsoft.com/office/powerpoint/2012/main"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44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0"/>
              </a:spcBef>
              <a:spcAft>
                <a:spcPts val="0"/>
              </a:spcAft>
              <a:buClrTx/>
              <a:buSzPct val="100000"/>
              <a:buFont typeface="Arial" panose="020B0604020202020204" pitchFamily="34" charset="0"/>
              <a:buNone/>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2800" b="1" i="0" u="none" strike="noStrike" kern="0" cap="none" spc="0" normalizeH="0" baseline="0" noProof="0" dirty="0">
                <a:ln>
                  <a:noFill/>
                </a:ln>
                <a:solidFill>
                  <a:srgbClr val="0F62FE"/>
                </a:solidFill>
                <a:effectLst/>
                <a:uLnTx/>
                <a:uFillTx/>
                <a:latin typeface="IBM Plex Sans SmBld" panose="020B0703050203000203" pitchFamily="34" charset="0"/>
                <a:ea typeface="+mj-ea"/>
                <a:cs typeface="+mj-cs"/>
                <a:sym typeface="IBM Plex Sans Light"/>
              </a:rPr>
              <a:t>Today’s focus</a:t>
            </a:r>
            <a:endParaRPr kumimoji="0" lang="en-US" sz="2400" b="0"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endParaRPr>
          </a:p>
        </p:txBody>
      </p:sp>
      <p:pic>
        <p:nvPicPr>
          <p:cNvPr id="3" name="Graphic 2" descr="Badge New with solid fill">
            <a:extLst>
              <a:ext uri="{FF2B5EF4-FFF2-40B4-BE49-F238E27FC236}">
                <a16:creationId xmlns:a16="http://schemas.microsoft.com/office/drawing/2014/main" id="{5E45DB86-2F0A-8EEE-EF70-EFEE32EADB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89051" y="12256327"/>
            <a:ext cx="624548" cy="624548"/>
          </a:xfrm>
          <a:prstGeom prst="rect">
            <a:avLst/>
          </a:prstGeom>
        </p:spPr>
      </p:pic>
    </p:spTree>
    <p:extLst>
      <p:ext uri="{BB962C8B-B14F-4D97-AF65-F5344CB8AC3E}">
        <p14:creationId xmlns:p14="http://schemas.microsoft.com/office/powerpoint/2010/main" val="400888987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52985AF-590B-8133-2D96-C77D28CE5F62}"/>
              </a:ext>
            </a:extLst>
          </p:cNvPr>
          <p:cNvSpPr>
            <a:spLocks noGrp="1"/>
          </p:cNvSpPr>
          <p:nvPr>
            <p:ph type="title"/>
          </p:nvPr>
        </p:nvSpPr>
        <p:spPr/>
        <p:txBody>
          <a:bodyPr/>
          <a:lstStyle/>
          <a:p>
            <a:pPr marL="115888" defTabSz="457206" fontAlgn="auto">
              <a:spcAft>
                <a:spcPts val="0"/>
              </a:spcAft>
              <a:buClrTx/>
              <a:buSzTx/>
            </a:pPr>
            <a:r>
              <a:rPr lang="en-US" sz="7200" dirty="0">
                <a:solidFill>
                  <a:schemeClr val="accent1"/>
                </a:solidFill>
                <a:latin typeface="IBM Plex Sans Light" panose="020B0403050203000203" pitchFamily="34" charset="0"/>
              </a:rPr>
              <a:t>“</a:t>
            </a:r>
            <a:r>
              <a:rPr lang="en-US" sz="7200" dirty="0">
                <a:solidFill>
                  <a:schemeClr val="bg1">
                    <a:lumMod val="65000"/>
                  </a:schemeClr>
                </a:solidFill>
                <a:latin typeface="IBM Plex Sans Light" panose="020B0403050203000203" pitchFamily="34" charset="0"/>
              </a:rPr>
              <a:t>Real data provides real challenges regarding privacy, security, process, and regulation which…</a:t>
            </a:r>
            <a:r>
              <a:rPr lang="en-US" sz="7200" dirty="0">
                <a:solidFill>
                  <a:schemeClr val="accent1"/>
                </a:solidFill>
                <a:latin typeface="IBM Plex Sans Light" panose="020B0403050203000203" pitchFamily="34" charset="0"/>
              </a:rPr>
              <a:t>stifles our ability to innovate”</a:t>
            </a:r>
            <a:br>
              <a:rPr lang="en-US" sz="6000" dirty="0">
                <a:latin typeface="IBM Plex Sans Light" panose="020B0403050203000203" pitchFamily="34" charset="0"/>
              </a:rPr>
            </a:br>
            <a:br>
              <a:rPr lang="en-US" sz="800" kern="1200" dirty="0">
                <a:latin typeface="IBM Plex Sans Light" panose="020B0403050203000203" pitchFamily="34" charset="0"/>
                <a:ea typeface="IBM Plex Sans Light" charset="0"/>
              </a:rPr>
            </a:br>
            <a:br>
              <a:rPr lang="en-US" sz="1050" kern="1200" dirty="0">
                <a:latin typeface="IBM Plex Sans Light" panose="020B0403050203000203" pitchFamily="34" charset="0"/>
                <a:ea typeface="IBM Plex Sans Light" charset="0"/>
              </a:rPr>
            </a:br>
            <a:br>
              <a:rPr lang="en-US" sz="1050" kern="1200" dirty="0">
                <a:latin typeface="IBM Plex Sans Light" panose="020B0403050203000203" pitchFamily="34" charset="0"/>
                <a:ea typeface="IBM Plex Sans Light" charset="0"/>
              </a:rPr>
            </a:br>
            <a:r>
              <a:rPr lang="en-US" sz="2800" kern="1200" dirty="0">
                <a:solidFill>
                  <a:schemeClr val="tx1"/>
                </a:solidFill>
                <a:latin typeface="IBM Plex Sans Light" panose="020B0403050203000203" pitchFamily="34" charset="0"/>
                <a:ea typeface="IBM Plex Sans Light" charset="0"/>
              </a:rPr>
              <a:t>- Telecommunication company</a:t>
            </a:r>
            <a:br>
              <a:rPr lang="en-US" sz="2800" b="1" kern="1200" dirty="0">
                <a:latin typeface="IBM Plex Sans Light" panose="020B0403050203000203" pitchFamily="34" charset="0"/>
                <a:ea typeface="IBM Plex Sans Light" charset="0"/>
              </a:rPr>
            </a:br>
            <a:br>
              <a:rPr lang="en-US" sz="2800" b="1" kern="1200" dirty="0">
                <a:latin typeface="IBM Plex Sans Light" panose="020B0403050203000203" pitchFamily="34" charset="0"/>
                <a:ea typeface="IBM Plex Sans Light" charset="0"/>
              </a:rPr>
            </a:br>
            <a:br>
              <a:rPr lang="en-US" sz="3600" b="1" kern="1200" dirty="0">
                <a:latin typeface="IBM Plex Sans Light" panose="020B0403050203000203" pitchFamily="34" charset="0"/>
                <a:ea typeface="IBM Plex Sans Light" charset="0"/>
              </a:rPr>
            </a:br>
            <a:r>
              <a:rPr lang="en-US" sz="7200" kern="0" dirty="0">
                <a:solidFill>
                  <a:schemeClr val="accent1"/>
                </a:solidFill>
                <a:latin typeface="IBM Plex Sans Light" panose="020B0403050203000203" pitchFamily="34" charset="0"/>
              </a:rPr>
              <a:t>“</a:t>
            </a:r>
            <a:r>
              <a:rPr lang="en-US" sz="7200" kern="0" dirty="0">
                <a:solidFill>
                  <a:schemeClr val="bg1">
                    <a:lumMod val="65000"/>
                  </a:schemeClr>
                </a:solidFill>
                <a:latin typeface="IBM Plex Sans Light" panose="020B0403050203000203" pitchFamily="34" charset="0"/>
              </a:rPr>
              <a:t>We developed over 200 models and </a:t>
            </a:r>
            <a:r>
              <a:rPr lang="en-US" sz="7200" dirty="0">
                <a:solidFill>
                  <a:schemeClr val="accent1"/>
                </a:solidFill>
              </a:rPr>
              <a:t>deployed only 4”</a:t>
            </a:r>
            <a:br>
              <a:rPr lang="en-US" sz="7200" kern="0" dirty="0">
                <a:latin typeface="IBM Plex Sans Light" panose="020B0403050203000203" pitchFamily="34" charset="0"/>
              </a:rPr>
            </a:br>
            <a:br>
              <a:rPr lang="en-US" sz="2800" kern="1200" dirty="0">
                <a:solidFill>
                  <a:schemeClr val="tx1"/>
                </a:solidFill>
                <a:latin typeface="IBM Plex Sans Light" panose="020B0403050203000203" pitchFamily="34" charset="0"/>
                <a:ea typeface="IBM Plex Sans Light" charset="0"/>
              </a:rPr>
            </a:br>
            <a:r>
              <a:rPr lang="en-US" sz="2800" kern="1200" dirty="0">
                <a:solidFill>
                  <a:schemeClr val="tx1"/>
                </a:solidFill>
                <a:latin typeface="IBM Plex Sans Light" panose="020B0403050203000203" pitchFamily="34" charset="0"/>
                <a:ea typeface="IBM Plex Sans Light" charset="0"/>
              </a:rPr>
              <a:t>- Financial technology company</a:t>
            </a:r>
            <a:br>
              <a:rPr lang="en-US" sz="2800" kern="1200" dirty="0">
                <a:solidFill>
                  <a:schemeClr val="tx1"/>
                </a:solidFill>
                <a:latin typeface="IBM Plex Sans Light" panose="020B0403050203000203" pitchFamily="34" charset="0"/>
                <a:ea typeface="IBM Plex Sans Light" charset="0"/>
              </a:rPr>
            </a:br>
            <a:br>
              <a:rPr lang="en-US" sz="2800" b="1" kern="1200" dirty="0">
                <a:solidFill>
                  <a:schemeClr val="tx1"/>
                </a:solidFill>
                <a:latin typeface="IBM Plex Sans Light" panose="020B0403050203000203" pitchFamily="34" charset="0"/>
                <a:ea typeface="IBM Plex Sans Light" charset="0"/>
              </a:rPr>
            </a:br>
            <a:endParaRPr lang="en-US" sz="3200" kern="1200" dirty="0">
              <a:solidFill>
                <a:srgbClr val="000000"/>
              </a:solidFill>
              <a:latin typeface="IBM Plex Sans Light" panose="020B0403050203000203" pitchFamily="34" charset="0"/>
              <a:ea typeface="IBM Plex Sans Light" charset="0"/>
            </a:endParaRPr>
          </a:p>
        </p:txBody>
      </p:sp>
    </p:spTree>
    <p:extLst>
      <p:ext uri="{BB962C8B-B14F-4D97-AF65-F5344CB8AC3E}">
        <p14:creationId xmlns:p14="http://schemas.microsoft.com/office/powerpoint/2010/main" val="4465367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52985AF-590B-8133-2D96-C77D28CE5F62}"/>
              </a:ext>
            </a:extLst>
          </p:cNvPr>
          <p:cNvSpPr>
            <a:spLocks noGrp="1"/>
          </p:cNvSpPr>
          <p:nvPr>
            <p:ph type="title"/>
          </p:nvPr>
        </p:nvSpPr>
        <p:spPr>
          <a:xfrm>
            <a:off x="576072" y="385200"/>
            <a:ext cx="12163148" cy="1525588"/>
          </a:xfrm>
        </p:spPr>
        <p:txBody>
          <a:bodyPr/>
          <a:lstStyle/>
          <a:p>
            <a:pPr marR="0" lvl="0" algn="l" defTabSz="1219231" rtl="0" eaLnBrk="1" fontAlgn="auto" latinLnBrk="0" hangingPunct="1">
              <a:lnSpc>
                <a:spcPct val="100000"/>
              </a:lnSpc>
              <a:spcBef>
                <a:spcPts val="2933"/>
              </a:spcBef>
              <a:spcAft>
                <a:spcPts val="0"/>
              </a:spcAft>
              <a:buClrTx/>
              <a:buSzTx/>
              <a:buFont typeface="IBM Plex Sans Light" pitchFamily="2" charset="2"/>
              <a:buNone/>
              <a:tabLst/>
              <a:defRPr/>
            </a:pPr>
            <a:r>
              <a:rPr lang="en-US" sz="6600" dirty="0">
                <a:solidFill>
                  <a:schemeClr val="accent1"/>
                </a:solidFill>
                <a:latin typeface="IBM Plex Sans Light" panose="020B0403050203000203" pitchFamily="34" charset="0"/>
              </a:rPr>
              <a:t>The problem </a:t>
            </a:r>
            <a:br>
              <a:rPr lang="en-US" sz="6600" dirty="0">
                <a:solidFill>
                  <a:srgbClr val="000000"/>
                </a:solidFill>
                <a:latin typeface="IBM Plex Sans Light" panose="020B0403050203000203" pitchFamily="34" charset="0"/>
              </a:rPr>
            </a:br>
            <a:r>
              <a:rPr lang="en-US" sz="6000" dirty="0">
                <a:solidFill>
                  <a:srgbClr val="000000"/>
                </a:solidFill>
                <a:latin typeface="IBM Plex Sans Light" panose="020B0403050203000203" pitchFamily="34" charset="0"/>
              </a:rPr>
              <a:t>Real</a:t>
            </a:r>
            <a:r>
              <a:rPr kumimoji="0" lang="en-US" sz="6000" u="none" strike="noStrike" kern="0" cap="none" spc="0" normalizeH="0" baseline="0" noProof="0" dirty="0">
                <a:ln>
                  <a:noFill/>
                </a:ln>
                <a:solidFill>
                  <a:srgbClr val="000000"/>
                </a:solidFill>
                <a:effectLst/>
                <a:uLnTx/>
                <a:uFillTx/>
                <a:latin typeface="IBM Plex Sans Light" panose="020B0403050203000203" pitchFamily="34" charset="0"/>
              </a:rPr>
              <a:t> data = risk, costs, &amp; delays</a:t>
            </a:r>
            <a:endParaRPr kumimoji="0" lang="en-US" sz="3600" u="none" strike="noStrike" kern="1200" cap="none" spc="0" normalizeH="0" baseline="0" noProof="0" dirty="0">
              <a:ln>
                <a:noFill/>
              </a:ln>
              <a:solidFill>
                <a:srgbClr val="000000"/>
              </a:solidFill>
              <a:effectLst/>
              <a:uLnTx/>
              <a:uFillTx/>
              <a:latin typeface="IBM Plex Sans Light" panose="020B0403050203000203" pitchFamily="34" charset="0"/>
              <a:ea typeface="IBM Plex Sans Light" charset="0"/>
            </a:endParaRPr>
          </a:p>
        </p:txBody>
      </p:sp>
      <p:sp>
        <p:nvSpPr>
          <p:cNvPr id="10" name="Text Placeholder 9">
            <a:extLst>
              <a:ext uri="{FF2B5EF4-FFF2-40B4-BE49-F238E27FC236}">
                <a16:creationId xmlns:a16="http://schemas.microsoft.com/office/drawing/2014/main" id="{F59E12BC-AC70-8FDA-9121-D23BACC21E73}"/>
              </a:ext>
            </a:extLst>
          </p:cNvPr>
          <p:cNvSpPr>
            <a:spLocks noGrp="1"/>
          </p:cNvSpPr>
          <p:nvPr>
            <p:ph type="body" sz="quarter" idx="10"/>
          </p:nvPr>
        </p:nvSpPr>
        <p:spPr/>
        <p:txBody>
          <a:bodyPr lIns="0" tIns="0" rIns="0" bIns="0" anchor="t"/>
          <a:lstStyle/>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F62FE"/>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Heavy penalties</a:t>
            </a:r>
            <a:r>
              <a:rPr kumimoji="0" lang="en-US" sz="3200" b="0" i="0" u="none" strike="noStrike" kern="0" cap="none" spc="0" normalizeH="0" baseline="30000" noProof="0" dirty="0">
                <a:ln>
                  <a:noFill/>
                </a:ln>
                <a:solidFill>
                  <a:srgbClr val="0F62FE"/>
                </a:solidFill>
                <a:effectLst/>
                <a:uLnTx/>
                <a:uFillTx/>
                <a:latin typeface="IBM Plex Sans Light"/>
                <a:ea typeface="+mj-ea"/>
                <a:cs typeface="+mj-cs"/>
                <a:sym typeface="IBM Plex Sans Light"/>
              </a:rPr>
              <a:t>1</a:t>
            </a: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7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$2.3</a:t>
            </a:r>
            <a:r>
              <a:rPr kumimoji="0" lang="en-US" sz="60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bn</a:t>
            </a:r>
            <a:endParaRPr kumimoji="0" lang="en-US" sz="7200" b="0" i="0" u="none" strike="noStrike" kern="0" cap="none" spc="0" normalizeH="0" baseline="30000" noProof="0" dirty="0">
              <a:ln>
                <a:noFill/>
              </a:ln>
              <a:solidFill>
                <a:srgbClr val="0F62FE"/>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a:defRPr/>
            </a:pPr>
            <a:r>
              <a:rPr lang="en-US" sz="3200" dirty="0">
                <a:solidFill>
                  <a:srgbClr val="000000"/>
                </a:solidFill>
                <a:latin typeface="IBM Plex Sans Light"/>
              </a:rPr>
              <a:t>in cumulative GDPR fines since 2017, with 50% attributable to non-compliance with general data processing principles.</a:t>
            </a:r>
            <a:endParaRPr kumimoji="0" lang="en-US" sz="3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8" name="Text Placeholder 7">
            <a:extLst>
              <a:ext uri="{FF2B5EF4-FFF2-40B4-BE49-F238E27FC236}">
                <a16:creationId xmlns:a16="http://schemas.microsoft.com/office/drawing/2014/main" id="{4ED83D54-C1ED-EE7D-E55A-1D40CF3EB176}"/>
              </a:ext>
            </a:extLst>
          </p:cNvPr>
          <p:cNvSpPr>
            <a:spLocks noGrp="1"/>
          </p:cNvSpPr>
          <p:nvPr>
            <p:ph type="body" sz="quarter" idx="19"/>
          </p:nvPr>
        </p:nvSpPr>
        <p:spPr/>
        <p:txBody>
          <a:bodyPr/>
          <a:lstStyle/>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accent2"/>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accent1"/>
                </a:solidFill>
                <a:effectLst/>
                <a:uLnTx/>
                <a:uFillTx/>
                <a:latin typeface="IBM Plex Sans Light"/>
                <a:ea typeface="+mj-ea"/>
                <a:cs typeface="+mj-cs"/>
                <a:sym typeface="IBM Plex Sans Light"/>
              </a:rPr>
              <a:t>Costs</a:t>
            </a:r>
            <a:r>
              <a:rPr lang="en-US" sz="3200" baseline="30000" dirty="0">
                <a:solidFill>
                  <a:schemeClr val="accent1"/>
                </a:solidFill>
                <a:latin typeface="IBM Plex Sans Light"/>
              </a:rPr>
              <a:t>2</a:t>
            </a:r>
            <a:endParaRPr kumimoji="0" lang="en-US" sz="4000" b="0" i="0" u="none" strike="noStrike" kern="0" cap="none" spc="0" normalizeH="0" baseline="30000" noProof="0" dirty="0">
              <a:ln>
                <a:noFill/>
              </a:ln>
              <a:solidFill>
                <a:schemeClr val="accent1"/>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sz="7200" dirty="0">
                <a:solidFill>
                  <a:srgbClr val="0F62FE"/>
                </a:solidFill>
                <a:latin typeface="IBM Plex Sans Light"/>
              </a:rPr>
              <a:t>5</a:t>
            </a:r>
            <a:r>
              <a:rPr kumimoji="0" lang="en-US" sz="7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9</a:t>
            </a:r>
            <a:r>
              <a:rPr kumimoji="0" lang="en-US" sz="6000" i="0" u="none" strike="noStrike" kern="0" cap="none" spc="0" normalizeH="0" baseline="0" noProof="0" dirty="0">
                <a:ln>
                  <a:noFill/>
                </a:ln>
                <a:solidFill>
                  <a:srgbClr val="0F62FE"/>
                </a:solidFill>
                <a:effectLst/>
                <a:uLnTx/>
                <a:uFillTx/>
                <a:latin typeface="IBM Plex Sans Light"/>
                <a:ea typeface="+mj-ea"/>
                <a:cs typeface="+mj-cs"/>
                <a:sym typeface="IBM Plex Sans Light"/>
              </a:rPr>
              <a:t>%</a:t>
            </a:r>
            <a:endParaRPr kumimoji="0" lang="en-US" sz="7200" i="0" u="none" strike="noStrike" kern="0" cap="none" spc="0" normalizeH="0" baseline="0" noProof="0" dirty="0">
              <a:ln>
                <a:noFill/>
              </a:ln>
              <a:solidFill>
                <a:srgbClr val="0F62FE"/>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sz="3200" dirty="0">
                <a:solidFill>
                  <a:srgbClr val="000000"/>
                </a:solidFill>
                <a:latin typeface="IBM Plex Sans Light"/>
              </a:rPr>
              <a:t>of AI budgets on average are spent on training data. </a:t>
            </a:r>
            <a:endParaRPr kumimoji="0" lang="en-US" sz="3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11" name="Text Placeholder 10">
            <a:extLst>
              <a:ext uri="{FF2B5EF4-FFF2-40B4-BE49-F238E27FC236}">
                <a16:creationId xmlns:a16="http://schemas.microsoft.com/office/drawing/2014/main" id="{DAB81F17-0806-4B4B-17FB-F9AC64919AA5}"/>
              </a:ext>
            </a:extLst>
          </p:cNvPr>
          <p:cNvSpPr>
            <a:spLocks noGrp="1"/>
          </p:cNvSpPr>
          <p:nvPr>
            <p:ph type="body" sz="quarter" idx="20"/>
          </p:nvPr>
        </p:nvSpPr>
        <p:spPr/>
        <p:txBody>
          <a:bodyPr/>
          <a:lstStyle/>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F62FE"/>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Transformation delays</a:t>
            </a:r>
            <a:endParaRPr kumimoji="0" lang="en-US" sz="3600" b="0" i="0" u="none" strike="noStrike" kern="0" cap="none" spc="0" normalizeH="0" baseline="30000" noProof="0" dirty="0">
              <a:ln>
                <a:noFill/>
              </a:ln>
              <a:solidFill>
                <a:srgbClr val="FF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7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4-6</a:t>
            </a:r>
            <a:r>
              <a:rPr kumimoji="0" lang="en-US" sz="60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weeks +</a:t>
            </a:r>
            <a:endParaRPr kumimoji="0" lang="en-US" sz="7200" b="0" i="0" u="none" strike="noStrike" kern="0" cap="none" spc="0" normalizeH="0" baseline="0" noProof="0" dirty="0">
              <a:ln>
                <a:noFill/>
              </a:ln>
              <a:solidFill>
                <a:srgbClr val="0F62FE"/>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sz="3200" dirty="0">
                <a:solidFill>
                  <a:srgbClr val="000000"/>
                </a:solidFill>
                <a:latin typeface="IBM Plex Sans Light"/>
              </a:rPr>
              <a:t>for teams to get access to production data, setting back project timelines &amp; delaying progress. This can extend to months for certain industries and data types, like financial institutions and healthcare. </a:t>
            </a:r>
            <a:endPar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endParaRPr lang="en-US" sz="3600" dirty="0"/>
          </a:p>
        </p:txBody>
      </p:sp>
    </p:spTree>
    <p:extLst>
      <p:ext uri="{BB962C8B-B14F-4D97-AF65-F5344CB8AC3E}">
        <p14:creationId xmlns:p14="http://schemas.microsoft.com/office/powerpoint/2010/main" val="36769499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ngle view of circuit shaped like a brain">
            <a:extLst>
              <a:ext uri="{FF2B5EF4-FFF2-40B4-BE49-F238E27FC236}">
                <a16:creationId xmlns:a16="http://schemas.microsoft.com/office/drawing/2014/main" id="{C9DFD5DC-94E9-0B67-7A49-EB4836168E32}"/>
              </a:ext>
            </a:extLst>
          </p:cNvPr>
          <p:cNvPicPr>
            <a:picLocks noGrp="1" noChangeAspect="1"/>
          </p:cNvPicPr>
          <p:nvPr>
            <p:ph type="pic" sz="quarter" idx="12"/>
          </p:nvPr>
        </p:nvPicPr>
        <p:blipFill>
          <a:blip r:embed="rId3"/>
          <a:srcRect l="19399" r="19399"/>
          <a:stretch/>
        </p:blipFill>
        <p:spPr>
          <a:prstGeom prst="rect">
            <a:avLst/>
          </a:prstGeom>
        </p:spPr>
      </p:pic>
      <p:sp>
        <p:nvSpPr>
          <p:cNvPr id="14" name="Title 13">
            <a:extLst>
              <a:ext uri="{FF2B5EF4-FFF2-40B4-BE49-F238E27FC236}">
                <a16:creationId xmlns:a16="http://schemas.microsoft.com/office/drawing/2014/main" id="{F7D0D43C-193B-2D2D-24A9-F60E3B7C97F3}"/>
              </a:ext>
            </a:extLst>
          </p:cNvPr>
          <p:cNvSpPr>
            <a:spLocks noGrp="1"/>
          </p:cNvSpPr>
          <p:nvPr>
            <p:ph type="title"/>
          </p:nvPr>
        </p:nvSpPr>
        <p:spPr/>
        <p:txBody>
          <a:bodyPr/>
          <a:lstStyle/>
          <a:p>
            <a:pPr>
              <a:lnSpc>
                <a:spcPct val="100000"/>
              </a:lnSpc>
            </a:pPr>
            <a:r>
              <a:rPr lang="en-US" sz="6600" dirty="0">
                <a:solidFill>
                  <a:schemeClr val="accent1"/>
                </a:solidFill>
                <a:latin typeface="IBM Plex Sans Light" panose="020B0403050203000203" pitchFamily="34" charset="0"/>
              </a:rPr>
              <a:t>The solution</a:t>
            </a:r>
            <a:br>
              <a:rPr lang="en-US" sz="6600" dirty="0">
                <a:latin typeface="IBM Plex Sans Light" panose="020B0403050203000203" pitchFamily="34" charset="0"/>
              </a:rPr>
            </a:br>
            <a:r>
              <a:rPr lang="en-US" sz="6000" dirty="0">
                <a:latin typeface="IBM Plex Sans Light" panose="020B0403050203000203" pitchFamily="34" charset="0"/>
              </a:rPr>
              <a:t>Real data + </a:t>
            </a:r>
            <a:r>
              <a:rPr lang="en-US" sz="6000" u="sng" dirty="0">
                <a:latin typeface="IBM Plex Sans Light" panose="020B0403050203000203" pitchFamily="34" charset="0"/>
              </a:rPr>
              <a:t>synthetic data</a:t>
            </a:r>
          </a:p>
        </p:txBody>
      </p:sp>
      <p:sp>
        <p:nvSpPr>
          <p:cNvPr id="15" name="Text Placeholder 14">
            <a:extLst>
              <a:ext uri="{FF2B5EF4-FFF2-40B4-BE49-F238E27FC236}">
                <a16:creationId xmlns:a16="http://schemas.microsoft.com/office/drawing/2014/main" id="{39D38703-B6D8-2916-C4AD-712A4EA9647A}"/>
              </a:ext>
            </a:extLst>
          </p:cNvPr>
          <p:cNvSpPr>
            <a:spLocks noGrp="1"/>
          </p:cNvSpPr>
          <p:nvPr>
            <p:ph type="body" sz="quarter" idx="4294967295"/>
          </p:nvPr>
        </p:nvSpPr>
        <p:spPr>
          <a:xfrm>
            <a:off x="842247" y="3347584"/>
            <a:ext cx="4956175" cy="8572500"/>
          </a:xfrm>
        </p:spPr>
        <p:txBody>
          <a:bodyPr vert="horz" lIns="0" tIns="0" rIns="0" bIns="0" rtlCol="0" anchor="t">
            <a:noAutofit/>
          </a:bodyPr>
          <a:lstStyle/>
          <a:p>
            <a:endParaRPr lang="en-US" sz="4000" b="1" dirty="0">
              <a:latin typeface="IBM Plex Sans Light" panose="020B0403050203000203" pitchFamily="34" charset="0"/>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Benefits</a:t>
            </a:r>
            <a:endParaRPr kumimoji="0" lang="en-US" sz="3200" b="0" i="0" u="none" strike="noStrike" kern="0" cap="none" spc="0" normalizeH="0" baseline="30000" noProof="0" dirty="0">
              <a:ln>
                <a:noFill/>
              </a:ln>
              <a:solidFill>
                <a:srgbClr val="0F62FE"/>
              </a:solidFill>
              <a:effectLst/>
              <a:uLnTx/>
              <a:uFillTx/>
              <a:latin typeface="IBM Plex Sans Light"/>
              <a:ea typeface="+mj-ea"/>
              <a:cs typeface="+mj-cs"/>
              <a:sym typeface="IBM Plex Sans Light"/>
            </a:endParaRPr>
          </a:p>
          <a:p>
            <a:pPr marL="0" marR="0" lvl="0" indent="0" algn="l" defTabSz="914400" rtl="0" eaLnBrk="1" fontAlgn="base" latinLnBrk="0" hangingPunct="1">
              <a:lnSpc>
                <a:spcPct val="100000"/>
              </a:lnSpc>
              <a:spcBef>
                <a:spcPts val="600"/>
              </a:spcBef>
              <a:spcAft>
                <a:spcPct val="0"/>
              </a:spcAft>
              <a:buClr>
                <a:srgbClr val="001141"/>
              </a:buClr>
              <a:buSzPct val="90000"/>
              <a:buFont typeface="IBM Plex Sans Light" pitchFamily="2" charset="2"/>
              <a:buNone/>
              <a:tabLst/>
              <a:defRPr/>
            </a:pPr>
            <a:r>
              <a:rPr lang="en-US" sz="7200" dirty="0">
                <a:solidFill>
                  <a:srgbClr val="0F62FE"/>
                </a:solidFill>
                <a:latin typeface="IBM Plex Sans Light" panose="020B0403050203000203" pitchFamily="34" charset="0"/>
              </a:rPr>
              <a:t>5</a:t>
            </a:r>
            <a:endParaRPr kumimoji="0" lang="en-US" sz="7200" b="0" i="0" u="none" strike="noStrike" kern="0" cap="none" spc="0" normalizeH="0" baseline="0" noProof="0" dirty="0">
              <a:ln>
                <a:noFill/>
              </a:ln>
              <a:solidFill>
                <a:srgbClr val="0F62FE"/>
              </a:solidFill>
              <a:effectLst/>
              <a:uLnTx/>
              <a:uFillTx/>
              <a:latin typeface="IBM Plex Sans Light" panose="020B0403050203000203" pitchFamily="34" charset="0"/>
              <a:cs typeface="Arial" panose="020B0604020202020204" pitchFamily="34" charset="0"/>
            </a:endParaRPr>
          </a:p>
          <a:p>
            <a:pPr>
              <a:defRPr/>
            </a:pPr>
            <a:r>
              <a:rPr kumimoji="0" lang="en-US" sz="3200" b="0" i="0" u="none" strike="noStrike" kern="0" cap="none" spc="0" normalizeH="0" baseline="0" noProof="0" dirty="0">
                <a:ln>
                  <a:noFill/>
                </a:ln>
                <a:solidFill>
                  <a:srgbClr val="000000"/>
                </a:solidFill>
                <a:effectLst/>
                <a:uLnTx/>
                <a:uFillTx/>
                <a:latin typeface="IBM Plex Sans Light"/>
                <a:cs typeface="Arial"/>
              </a:rPr>
              <a:t>advantages </a:t>
            </a:r>
            <a:r>
              <a:rPr lang="en-US" sz="3200" dirty="0">
                <a:solidFill>
                  <a:srgbClr val="000000"/>
                </a:solidFill>
                <a:latin typeface="IBM Plex Sans Light"/>
                <a:cs typeface="Arial"/>
              </a:rPr>
              <a:t>of </a:t>
            </a:r>
            <a:r>
              <a:rPr kumimoji="0" lang="en-US" sz="3200" b="0" i="0" u="none" strike="noStrike" kern="0" cap="none" spc="0" normalizeH="0" baseline="0" noProof="0" dirty="0">
                <a:ln>
                  <a:noFill/>
                </a:ln>
                <a:solidFill>
                  <a:srgbClr val="000000"/>
                </a:solidFill>
                <a:effectLst/>
                <a:uLnTx/>
                <a:uFillTx/>
                <a:latin typeface="IBM Plex Sans Light"/>
                <a:cs typeface="Arial"/>
              </a:rPr>
              <a:t>leveraging synthetic data:</a:t>
            </a:r>
            <a:endParaRPr kumimoji="0" lang="en-US" sz="2800" b="0" i="0" u="none" strike="noStrike" kern="0" cap="none" spc="0" normalizeH="0" baseline="0" noProof="0" dirty="0">
              <a:ln>
                <a:noFill/>
              </a:ln>
              <a:solidFill>
                <a:srgbClr val="000000"/>
              </a:solidFill>
              <a:effectLst/>
              <a:uLnTx/>
              <a:uFillTx/>
              <a:latin typeface="IBM Plex Sans Light"/>
              <a:cs typeface="Arial"/>
            </a:endParaRPr>
          </a:p>
          <a:p>
            <a:pPr marL="571500" marR="0" lvl="0" indent="-571500" algn="l" defTabSz="914400" rtl="0" eaLnBrk="1" fontAlgn="base" latinLnBrk="0" hangingPunct="1">
              <a:lnSpc>
                <a:spcPct val="100000"/>
              </a:lnSpc>
              <a:spcBef>
                <a:spcPts val="1800"/>
              </a:spcBef>
              <a:spcAft>
                <a:spcPct val="0"/>
              </a:spcAft>
              <a:buClr>
                <a:srgbClr val="001141"/>
              </a:buClr>
              <a:buSzPct val="9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cs typeface="Arial" panose="020B0604020202020204" pitchFamily="34" charset="0"/>
              </a:rPr>
              <a:t>Innovation/GTM speed</a:t>
            </a:r>
          </a:p>
          <a:p>
            <a:pPr marL="571500" marR="0" lvl="0" indent="-571500" algn="l" defTabSz="914400" rtl="0" eaLnBrk="1" fontAlgn="base" latinLnBrk="0" hangingPunct="1">
              <a:lnSpc>
                <a:spcPct val="100000"/>
              </a:lnSpc>
              <a:spcBef>
                <a:spcPts val="1800"/>
              </a:spcBef>
              <a:spcAft>
                <a:spcPct val="0"/>
              </a:spcAft>
              <a:buClr>
                <a:srgbClr val="001141"/>
              </a:buClr>
              <a:buSzPct val="9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cs typeface="Arial" panose="020B0604020202020204" pitchFamily="34" charset="0"/>
              </a:rPr>
              <a:t>Minimal risk</a:t>
            </a:r>
          </a:p>
          <a:p>
            <a:pPr marL="571500" marR="0" lvl="0" indent="-571500" algn="l" defTabSz="914400" rtl="0" eaLnBrk="1" fontAlgn="base" latinLnBrk="0" hangingPunct="1">
              <a:lnSpc>
                <a:spcPct val="100000"/>
              </a:lnSpc>
              <a:spcBef>
                <a:spcPts val="1800"/>
              </a:spcBef>
              <a:spcAft>
                <a:spcPct val="0"/>
              </a:spcAft>
              <a:buClr>
                <a:srgbClr val="001141"/>
              </a:buClr>
              <a:buSzPct val="9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cs typeface="Arial" panose="020B0604020202020204" pitchFamily="34" charset="0"/>
              </a:rPr>
              <a:t>Reduced costs</a:t>
            </a:r>
          </a:p>
          <a:p>
            <a:pPr marL="571500" marR="0" lvl="0" indent="-571500" algn="l" defTabSz="914400" rtl="0" eaLnBrk="1" fontAlgn="base" latinLnBrk="0" hangingPunct="1">
              <a:lnSpc>
                <a:spcPct val="100000"/>
              </a:lnSpc>
              <a:spcBef>
                <a:spcPts val="1800"/>
              </a:spcBef>
              <a:spcAft>
                <a:spcPct val="0"/>
              </a:spcAft>
              <a:buClr>
                <a:srgbClr val="001141"/>
              </a:buClr>
              <a:buSzPct val="90000"/>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cs typeface="Arial" panose="020B0604020202020204" pitchFamily="34" charset="0"/>
              </a:rPr>
              <a:t>Scale</a:t>
            </a:r>
          </a:p>
          <a:p>
            <a:pPr marL="571500" marR="0" lvl="0" indent="-571500" algn="l" defTabSz="914400" rtl="0" eaLnBrk="1" fontAlgn="base" latinLnBrk="0" hangingPunct="1">
              <a:lnSpc>
                <a:spcPct val="100000"/>
              </a:lnSpc>
              <a:spcBef>
                <a:spcPts val="1800"/>
              </a:spcBef>
              <a:spcAft>
                <a:spcPct val="0"/>
              </a:spcAft>
              <a:buClr>
                <a:srgbClr val="001141"/>
              </a:buClr>
              <a:buSzPct val="90000"/>
              <a:buFont typeface="+mj-lt"/>
              <a:buAutoNum type="arabicPeriod"/>
              <a:tabLst/>
              <a:defRPr/>
            </a:pPr>
            <a:r>
              <a:rPr lang="en-US" sz="2800" dirty="0">
                <a:solidFill>
                  <a:srgbClr val="000000"/>
                </a:solidFill>
                <a:latin typeface="IBM Plex Sans Light" panose="020B0403050203000203" pitchFamily="34" charset="0"/>
              </a:rPr>
              <a:t>S</a:t>
            </a: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cs typeface="Arial" panose="020B0604020202020204" pitchFamily="34" charset="0"/>
              </a:rPr>
              <a:t>haring &amp; monetization</a:t>
            </a:r>
          </a:p>
        </p:txBody>
      </p:sp>
      <p:sp>
        <p:nvSpPr>
          <p:cNvPr id="16" name="Text Placeholder 15">
            <a:extLst>
              <a:ext uri="{FF2B5EF4-FFF2-40B4-BE49-F238E27FC236}">
                <a16:creationId xmlns:a16="http://schemas.microsoft.com/office/drawing/2014/main" id="{2EA75F67-C73E-3B5B-7766-53657699B2C5}"/>
              </a:ext>
            </a:extLst>
          </p:cNvPr>
          <p:cNvSpPr>
            <a:spLocks noGrp="1"/>
          </p:cNvSpPr>
          <p:nvPr>
            <p:ph type="body" sz="quarter" idx="4294967295"/>
          </p:nvPr>
        </p:nvSpPr>
        <p:spPr>
          <a:xfrm>
            <a:off x="6234292" y="3400992"/>
            <a:ext cx="4709027" cy="8572500"/>
          </a:xfrm>
        </p:spPr>
        <p:txBody>
          <a:bodyPr/>
          <a:lstStyle/>
          <a:p>
            <a:endParaRPr kumimoji="0" lang="en-US" sz="4000" b="0" i="0" u="none" strike="noStrike" kern="0" cap="none" spc="0" normalizeH="0" baseline="0" noProof="0" dirty="0">
              <a:ln>
                <a:noFill/>
              </a:ln>
              <a:solidFill>
                <a:srgbClr val="0F62FE"/>
              </a:solidFill>
              <a:effectLst/>
              <a:uLnTx/>
              <a:uFillTx/>
              <a:latin typeface="IBM Plex Sans Light"/>
              <a:ea typeface="+mj-ea"/>
              <a:cs typeface="+mj-cs"/>
              <a:sym typeface="IBM Plex Sans Light"/>
            </a:endParaRPr>
          </a:p>
          <a:p>
            <a:pPr>
              <a:spcBef>
                <a:spcPts val="600"/>
              </a:spcBef>
            </a:pPr>
            <a:r>
              <a:rPr kumimoji="0" lang="en-US" sz="3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Synthetic adoption</a:t>
            </a:r>
            <a:r>
              <a:rPr kumimoji="0" lang="en-US" sz="3200" b="0" i="0" u="none" strike="noStrike" kern="0" cap="none" spc="0" normalizeH="0" baseline="30000" noProof="0" dirty="0">
                <a:ln>
                  <a:noFill/>
                </a:ln>
                <a:solidFill>
                  <a:srgbClr val="0F62FE"/>
                </a:solidFill>
                <a:effectLst/>
                <a:uLnTx/>
                <a:uFillTx/>
                <a:latin typeface="IBM Plex Sans Light"/>
                <a:ea typeface="+mj-ea"/>
                <a:cs typeface="+mj-cs"/>
                <a:sym typeface="IBM Plex Sans Light"/>
              </a:rPr>
              <a:t>1</a:t>
            </a:r>
            <a:endParaRPr lang="en-US" sz="3200" baseline="30000" dirty="0">
              <a:solidFill>
                <a:schemeClr val="accent2"/>
              </a:solidFill>
              <a:latin typeface="IBM Plex Sans Light" panose="020B0403050203000203" pitchFamily="34" charset="0"/>
            </a:endParaRPr>
          </a:p>
          <a:p>
            <a:pPr marL="0" marR="0" lvl="0" indent="0" algn="l" defTabSz="914400" rtl="0" eaLnBrk="1" fontAlgn="base" latinLnBrk="0" hangingPunct="1">
              <a:lnSpc>
                <a:spcPct val="100000"/>
              </a:lnSpc>
              <a:spcBef>
                <a:spcPts val="600"/>
              </a:spcBef>
              <a:spcAft>
                <a:spcPct val="0"/>
              </a:spcAft>
              <a:buClr>
                <a:srgbClr val="001141"/>
              </a:buClr>
              <a:buSzPct val="90000"/>
              <a:buFont typeface="IBM Plex Sans Light" pitchFamily="2" charset="2"/>
              <a:buNone/>
              <a:tabLst/>
              <a:defRPr/>
            </a:pPr>
            <a:r>
              <a:rPr kumimoji="0" lang="en-US" sz="7200" b="0" i="0" u="none" strike="noStrike" kern="0" cap="none" spc="0" normalizeH="0" baseline="0" noProof="0" dirty="0">
                <a:ln>
                  <a:noFill/>
                </a:ln>
                <a:solidFill>
                  <a:srgbClr val="0F62FE"/>
                </a:solidFill>
                <a:effectLst/>
                <a:uLnTx/>
                <a:uFillTx/>
                <a:latin typeface="IBM Plex Sans Light" panose="020B0403050203000203" pitchFamily="34" charset="0"/>
                <a:cs typeface="Arial" panose="020B0604020202020204" pitchFamily="34" charset="0"/>
              </a:rPr>
              <a:t>60%</a:t>
            </a:r>
            <a:endParaRPr kumimoji="0" lang="en-US" sz="3600" b="0" i="0" u="none" strike="noStrike" kern="0" cap="none" spc="0" normalizeH="0" baseline="30000" noProof="0" dirty="0">
              <a:ln>
                <a:noFill/>
              </a:ln>
              <a:solidFill>
                <a:srgbClr val="0F62FE"/>
              </a:solidFill>
              <a:effectLst/>
              <a:uLnTx/>
              <a:uFillTx/>
              <a:latin typeface="IBM Plex Sans Light" panose="020B0403050203000203" pitchFamily="34" charset="0"/>
              <a:cs typeface="Arial" panose="020B0604020202020204" pitchFamily="34" charset="0"/>
            </a:endParaRPr>
          </a:p>
          <a:p>
            <a:pPr marL="0" marR="0" lvl="0" indent="0" algn="l" defTabSz="914400" rtl="0" eaLnBrk="1" fontAlgn="base" latinLnBrk="0" hangingPunct="1">
              <a:lnSpc>
                <a:spcPct val="100000"/>
              </a:lnSpc>
              <a:spcBef>
                <a:spcPts val="2933"/>
              </a:spcBef>
              <a:spcAft>
                <a:spcPct val="0"/>
              </a:spcAft>
              <a:buClr>
                <a:srgbClr val="001141"/>
              </a:buClr>
              <a:buSzPct val="90000"/>
              <a:buFont typeface="IBM Plex Sans Light" pitchFamily="2" charset="2"/>
              <a:buNone/>
              <a:tabLst/>
              <a:defRPr/>
            </a:pPr>
            <a:r>
              <a:rPr kumimoji="0" lang="en-US" sz="3200" b="0" i="0" u="none" strike="noStrike" kern="0" cap="none" spc="0" normalizeH="0" baseline="0" noProof="0" dirty="0">
                <a:ln>
                  <a:noFill/>
                </a:ln>
                <a:solidFill>
                  <a:srgbClr val="000000"/>
                </a:solidFill>
                <a:effectLst/>
                <a:uLnTx/>
                <a:uFillTx/>
                <a:latin typeface="IBM Plex Sans Light" panose="020B0403050203000203" pitchFamily="34" charset="0"/>
                <a:cs typeface="Arial" panose="020B0604020202020204" pitchFamily="34" charset="0"/>
              </a:rPr>
              <a:t>of all data used for the development of AI and analytics projects will be synthetically generated, by 2024</a:t>
            </a:r>
          </a:p>
          <a:p>
            <a:endParaRPr lang="en-US" dirty="0"/>
          </a:p>
        </p:txBody>
      </p:sp>
      <p:sp>
        <p:nvSpPr>
          <p:cNvPr id="3" name="Text Placeholder 3">
            <a:extLst>
              <a:ext uri="{FF2B5EF4-FFF2-40B4-BE49-F238E27FC236}">
                <a16:creationId xmlns:a16="http://schemas.microsoft.com/office/drawing/2014/main" id="{8FD9640A-B50A-A726-4420-39B0237C4EC3}"/>
              </a:ext>
            </a:extLst>
          </p:cNvPr>
          <p:cNvSpPr txBox="1">
            <a:spLocks/>
          </p:cNvSpPr>
          <p:nvPr/>
        </p:nvSpPr>
        <p:spPr>
          <a:xfrm>
            <a:off x="568323" y="11973492"/>
            <a:ext cx="7573353" cy="8587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endParaRPr lang="en-US" sz="1600" kern="0" dirty="0">
              <a:solidFill>
                <a:schemeClr val="bg1">
                  <a:lumMod val="65000"/>
                </a:schemeClr>
              </a:solidFill>
            </a:endParaRPr>
          </a:p>
        </p:txBody>
      </p:sp>
    </p:spTree>
    <p:extLst>
      <p:ext uri="{BB962C8B-B14F-4D97-AF65-F5344CB8AC3E}">
        <p14:creationId xmlns:p14="http://schemas.microsoft.com/office/powerpoint/2010/main" val="37851948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6" name="Ink 35">
                <a:extLst>
                  <a:ext uri="{FF2B5EF4-FFF2-40B4-BE49-F238E27FC236}">
                    <a16:creationId xmlns:a16="http://schemas.microsoft.com/office/drawing/2014/main" id="{3031447D-3AA2-B053-AC1D-9FC678B46A16}"/>
                  </a:ext>
                </a:extLst>
              </p14:cNvPr>
              <p14:cNvContentPartPr/>
              <p14:nvPr/>
            </p14:nvContentPartPr>
            <p14:xfrm>
              <a:off x="-2168100" y="1732576"/>
              <a:ext cx="360" cy="360"/>
            </p14:xfrm>
          </p:contentPart>
        </mc:Choice>
        <mc:Fallback xmlns="">
          <p:pic>
            <p:nvPicPr>
              <p:cNvPr id="36" name="Ink 35">
                <a:extLst>
                  <a:ext uri="{FF2B5EF4-FFF2-40B4-BE49-F238E27FC236}">
                    <a16:creationId xmlns:a16="http://schemas.microsoft.com/office/drawing/2014/main" id="{3031447D-3AA2-B053-AC1D-9FC678B46A16}"/>
                  </a:ext>
                </a:extLst>
              </p:cNvPr>
              <p:cNvPicPr/>
              <p:nvPr/>
            </p:nvPicPr>
            <p:blipFill>
              <a:blip r:embed="rId4"/>
              <a:stretch>
                <a:fillRect/>
              </a:stretch>
            </p:blipFill>
            <p:spPr>
              <a:xfrm>
                <a:off x="-2177100" y="1723576"/>
                <a:ext cx="18000" cy="18000"/>
              </a:xfrm>
              <a:prstGeom prst="rect">
                <a:avLst/>
              </a:prstGeom>
            </p:spPr>
          </p:pic>
        </mc:Fallback>
      </mc:AlternateContent>
      <p:sp>
        <p:nvSpPr>
          <p:cNvPr id="17" name="Text Placeholder 16">
            <a:extLst>
              <a:ext uri="{FF2B5EF4-FFF2-40B4-BE49-F238E27FC236}">
                <a16:creationId xmlns:a16="http://schemas.microsoft.com/office/drawing/2014/main" id="{1145D003-BF4C-911E-3AFD-3BE54D23A205}"/>
              </a:ext>
            </a:extLst>
          </p:cNvPr>
          <p:cNvSpPr>
            <a:spLocks noGrp="1"/>
          </p:cNvSpPr>
          <p:nvPr>
            <p:ph type="body" sz="quarter" idx="16"/>
          </p:nvPr>
        </p:nvSpPr>
        <p:spPr/>
        <p:txBody>
          <a:bodyPr anchor="ctr"/>
          <a:lstStyle/>
          <a:p>
            <a:pPr>
              <a:defRPr/>
            </a:pPr>
            <a:r>
              <a:rPr lang="en-US" sz="4400" dirty="0">
                <a:solidFill>
                  <a:srgbClr val="0F62FE"/>
                </a:solidFill>
                <a:latin typeface="IBM Plex Sans Light"/>
              </a:rPr>
              <a:t>Unstructured synthetic data </a:t>
            </a:r>
            <a:r>
              <a:rPr lang="en-US" sz="2400" dirty="0">
                <a:solidFill>
                  <a:schemeClr val="bg1"/>
                </a:solidFill>
                <a:latin typeface="IBM Plex Sans Thin" panose="020B0203050203000203" pitchFamily="34" charset="0"/>
              </a:rPr>
              <a:t>PoC/``</a:t>
            </a:r>
            <a:endParaRPr lang="en-US" sz="8798" dirty="0">
              <a:solidFill>
                <a:schemeClr val="bg1"/>
              </a:solidFill>
              <a:latin typeface="IBM Plex Sans Thin" panose="020B0203050203000203" pitchFamily="34" charset="0"/>
            </a:endParaRPr>
          </a:p>
        </p:txBody>
      </p:sp>
      <p:sp>
        <p:nvSpPr>
          <p:cNvPr id="18" name="Text Placeholder 17">
            <a:extLst>
              <a:ext uri="{FF2B5EF4-FFF2-40B4-BE49-F238E27FC236}">
                <a16:creationId xmlns:a16="http://schemas.microsoft.com/office/drawing/2014/main" id="{BFB7E1E2-4891-557E-7DC8-A93E403B3D97}"/>
              </a:ext>
            </a:extLst>
          </p:cNvPr>
          <p:cNvSpPr>
            <a:spLocks noGrp="1"/>
          </p:cNvSpPr>
          <p:nvPr>
            <p:ph type="body" sz="quarter" idx="17"/>
          </p:nvPr>
        </p:nvSpPr>
        <p:spPr>
          <a:xfrm>
            <a:off x="18864073" y="766572"/>
            <a:ext cx="4959350" cy="1525587"/>
          </a:xfrm>
        </p:spPr>
        <p:txBody>
          <a:bodyPr anchor="ctr"/>
          <a:lstStyle/>
          <a:p>
            <a:pPr>
              <a:defRPr/>
            </a:pPr>
            <a:r>
              <a:rPr lang="en-US" sz="4400" dirty="0">
                <a:solidFill>
                  <a:srgbClr val="0F62FE"/>
                </a:solidFill>
                <a:latin typeface="IBM Plex Sans Light"/>
              </a:rPr>
              <a:t>Structured synthetic data</a:t>
            </a:r>
            <a:r>
              <a:rPr lang="en-US" dirty="0">
                <a:solidFill>
                  <a:srgbClr val="0F62FE"/>
                </a:solidFill>
                <a:latin typeface="IBM Plex Sans Thin" panose="020B0203050203000203" pitchFamily="34" charset="0"/>
              </a:rPr>
              <a:t> </a:t>
            </a:r>
            <a:r>
              <a:rPr lang="en-US" sz="2400" dirty="0">
                <a:solidFill>
                  <a:schemeClr val="bg1"/>
                </a:solidFill>
                <a:latin typeface="IBM Plex Sans Light"/>
              </a:rPr>
              <a:t>PoC/purchase = Q2’23</a:t>
            </a:r>
            <a:endParaRPr lang="en-US" sz="8798" dirty="0">
              <a:solidFill>
                <a:schemeClr val="bg1"/>
              </a:solidFill>
              <a:latin typeface="IBM Plex Sans Light"/>
            </a:endParaRPr>
          </a:p>
        </p:txBody>
      </p:sp>
      <p:sp>
        <p:nvSpPr>
          <p:cNvPr id="2" name="Text Placeholder 1">
            <a:extLst>
              <a:ext uri="{FF2B5EF4-FFF2-40B4-BE49-F238E27FC236}">
                <a16:creationId xmlns:a16="http://schemas.microsoft.com/office/drawing/2014/main" id="{C5680171-9542-E018-1E29-76F1281A751D}"/>
              </a:ext>
            </a:extLst>
          </p:cNvPr>
          <p:cNvSpPr>
            <a:spLocks noGrp="1"/>
          </p:cNvSpPr>
          <p:nvPr>
            <p:ph type="body" sz="quarter" idx="20"/>
          </p:nvPr>
        </p:nvSpPr>
        <p:spPr/>
        <p:txBody>
          <a:bodyPr/>
          <a:lstStyle/>
          <a:p>
            <a:r>
              <a:rPr lang="en-US" sz="3200" dirty="0">
                <a:solidFill>
                  <a:srgbClr val="000000"/>
                </a:solidFill>
                <a:latin typeface="IBM Plex Sans Light"/>
              </a:rPr>
              <a:t>Data not arranged according to a preset </a:t>
            </a:r>
          </a:p>
          <a:p>
            <a:r>
              <a:rPr lang="en-US" sz="3200" dirty="0">
                <a:solidFill>
                  <a:srgbClr val="000000"/>
                </a:solidFill>
                <a:latin typeface="IBM Plex Sans Light"/>
              </a:rPr>
              <a:t>data model or schema, </a:t>
            </a:r>
          </a:p>
          <a:p>
            <a:r>
              <a:rPr lang="en-US" sz="3200" dirty="0">
                <a:solidFill>
                  <a:srgbClr val="000000"/>
                </a:solidFill>
                <a:latin typeface="IBM Plex Sans Light"/>
              </a:rPr>
              <a:t>and therefore, cannot be stored in a traditional relational database</a:t>
            </a:r>
          </a:p>
          <a:p>
            <a:endParaRPr lang="en-US" sz="3600" kern="1200" dirty="0">
              <a:latin typeface="IBM Plex Sans Light" panose="020B0403050203000203" pitchFamily="34" charset="0"/>
              <a:ea typeface="Arial" charset="0"/>
              <a:cs typeface="Arial" charset="0"/>
            </a:endParaRPr>
          </a:p>
          <a:p>
            <a:r>
              <a:rPr lang="en-US" sz="2400" i="1" kern="1200" dirty="0">
                <a:solidFill>
                  <a:schemeClr val="bg1">
                    <a:lumMod val="65000"/>
                  </a:schemeClr>
                </a:solidFill>
                <a:cs typeface="Arial" charset="0"/>
              </a:rPr>
              <a:t>Examples are text, images, </a:t>
            </a:r>
          </a:p>
          <a:p>
            <a:r>
              <a:rPr lang="en-US" sz="2400" i="1" kern="1200" dirty="0">
                <a:solidFill>
                  <a:schemeClr val="bg1">
                    <a:lumMod val="65000"/>
                  </a:schemeClr>
                </a:solidFill>
                <a:cs typeface="Arial" charset="0"/>
              </a:rPr>
              <a:t>and videos</a:t>
            </a:r>
          </a:p>
          <a:p>
            <a:endParaRPr lang="en-US" sz="3600" i="1" kern="1200" dirty="0">
              <a:solidFill>
                <a:schemeClr val="bg1">
                  <a:lumMod val="65000"/>
                </a:schemeClr>
              </a:solidFill>
              <a:latin typeface="IBM Plex Sans Light" panose="020B0403050203000203" pitchFamily="34" charset="0"/>
              <a:ea typeface="Arial" charset="0"/>
              <a:cs typeface="Arial" charset="0"/>
            </a:endParaRPr>
          </a:p>
          <a:p>
            <a:r>
              <a:rPr lang="en-US" sz="3600" b="1" kern="1200" dirty="0">
                <a:solidFill>
                  <a:schemeClr val="tx2"/>
                </a:solidFill>
                <a:latin typeface="IBM Plex Sans Light" panose="020B0403050203000203" pitchFamily="34" charset="0"/>
                <a:ea typeface="Arial" charset="0"/>
                <a:cs typeface="Arial" charset="0"/>
              </a:rPr>
              <a:t>watson</a:t>
            </a:r>
            <a:r>
              <a:rPr lang="en-US" sz="3600" b="1" kern="1200" dirty="0">
                <a:solidFill>
                  <a:schemeClr val="accent1"/>
                </a:solidFill>
                <a:latin typeface="IBM Plex Sans Light" panose="020B0403050203000203" pitchFamily="34" charset="0"/>
                <a:ea typeface="Arial" charset="0"/>
                <a:cs typeface="Arial" charset="0"/>
              </a:rPr>
              <a:t>x</a:t>
            </a:r>
            <a:r>
              <a:rPr lang="en-US" sz="3600" b="1" kern="1200" dirty="0">
                <a:solidFill>
                  <a:schemeClr val="tx2"/>
                </a:solidFill>
                <a:latin typeface="IBM Plex Sans Light" panose="020B0403050203000203" pitchFamily="34" charset="0"/>
                <a:ea typeface="Arial" charset="0"/>
                <a:cs typeface="Arial" charset="0"/>
              </a:rPr>
              <a:t>.ai</a:t>
            </a:r>
            <a:endParaRPr lang="en-US" sz="4000" b="1" kern="1200" dirty="0">
              <a:solidFill>
                <a:schemeClr val="tx2"/>
              </a:solidFill>
              <a:latin typeface="IBM Plex Sans Light" panose="020B0403050203000203" pitchFamily="34" charset="0"/>
              <a:ea typeface="Arial" charset="0"/>
              <a:cs typeface="Arial" charset="0"/>
            </a:endParaRPr>
          </a:p>
          <a:p>
            <a:pPr defTabSz="2437912">
              <a:lnSpc>
                <a:spcPct val="110000"/>
              </a:lnSpc>
              <a:buClrTx/>
            </a:pPr>
            <a:r>
              <a:rPr lang="en-US" sz="2400" kern="1200" dirty="0">
                <a:solidFill>
                  <a:srgbClr val="000000"/>
                </a:solidFill>
                <a:latin typeface="IBM Plex Sans Light"/>
                <a:cs typeface="Arial"/>
              </a:rPr>
              <a:t>Large Language </a:t>
            </a:r>
          </a:p>
          <a:p>
            <a:pPr defTabSz="2437912">
              <a:lnSpc>
                <a:spcPct val="110000"/>
              </a:lnSpc>
              <a:buClrTx/>
            </a:pPr>
            <a:r>
              <a:rPr lang="en-US" sz="2400" kern="1200" dirty="0">
                <a:solidFill>
                  <a:srgbClr val="000000"/>
                </a:solidFill>
                <a:latin typeface="IBM Plex Sans Light"/>
                <a:cs typeface="Arial"/>
              </a:rPr>
              <a:t>foundation models to generate synthetic text (images and video </a:t>
            </a:r>
          </a:p>
          <a:p>
            <a:pPr defTabSz="2437912">
              <a:lnSpc>
                <a:spcPct val="110000"/>
              </a:lnSpc>
              <a:buClrTx/>
            </a:pPr>
            <a:r>
              <a:rPr lang="en-US" sz="2400" kern="1200" dirty="0">
                <a:solidFill>
                  <a:srgbClr val="000000"/>
                </a:solidFill>
                <a:latin typeface="IBM Plex Sans Light"/>
                <a:cs typeface="Arial"/>
              </a:rPr>
              <a:t>not supported)</a:t>
            </a:r>
          </a:p>
          <a:p>
            <a:endParaRPr lang="en-US" dirty="0"/>
          </a:p>
        </p:txBody>
      </p:sp>
      <p:sp>
        <p:nvSpPr>
          <p:cNvPr id="4" name="Text Placeholder 3">
            <a:extLst>
              <a:ext uri="{FF2B5EF4-FFF2-40B4-BE49-F238E27FC236}">
                <a16:creationId xmlns:a16="http://schemas.microsoft.com/office/drawing/2014/main" id="{F927FC07-9531-96F7-E155-B5A107E710BB}"/>
              </a:ext>
            </a:extLst>
          </p:cNvPr>
          <p:cNvSpPr>
            <a:spLocks noGrp="1"/>
          </p:cNvSpPr>
          <p:nvPr>
            <p:ph type="body" sz="quarter" idx="21"/>
          </p:nvPr>
        </p:nvSpPr>
        <p:spPr/>
        <p:txBody>
          <a:bodyPr/>
          <a:lstStyle/>
          <a:p>
            <a:pPr>
              <a:defRPr/>
            </a:pPr>
            <a:r>
              <a:rPr lang="en-US" sz="3200" dirty="0">
                <a:solidFill>
                  <a:srgbClr val="000000"/>
                </a:solidFill>
                <a:latin typeface="IBM Plex Sans Light"/>
              </a:rPr>
              <a:t>Data that has a standardized format, typically tabular with rows and columns that clearly define data attributes</a:t>
            </a:r>
          </a:p>
          <a:p>
            <a:pPr>
              <a:defRPr/>
            </a:pPr>
            <a:endParaRPr lang="en-US" sz="3600" i="1" kern="1200" dirty="0">
              <a:solidFill>
                <a:srgbClr val="FFFFFF">
                  <a:lumMod val="65000"/>
                </a:srgbClr>
              </a:solidFill>
              <a:latin typeface="IBM Plex Sans Light" panose="020B0403050203000203" pitchFamily="34" charset="0"/>
              <a:ea typeface="Arial" charset="0"/>
              <a:cs typeface="Arial" charset="0"/>
            </a:endParaRPr>
          </a:p>
          <a:p>
            <a:pPr>
              <a:defRPr/>
            </a:pPr>
            <a:endParaRPr lang="en-US" sz="3200" i="1" kern="1200" dirty="0">
              <a:solidFill>
                <a:srgbClr val="FFFFFF">
                  <a:lumMod val="65000"/>
                </a:srgbClr>
              </a:solidFill>
              <a:latin typeface="IBM Plex Sans Light" panose="020B0403050203000203" pitchFamily="34" charset="0"/>
              <a:ea typeface="Arial" charset="0"/>
              <a:cs typeface="Arial" charset="0"/>
            </a:endParaRPr>
          </a:p>
          <a:p>
            <a:pPr>
              <a:defRPr/>
            </a:pPr>
            <a:r>
              <a:rPr lang="en-US" sz="2400" i="1" kern="1200" dirty="0">
                <a:solidFill>
                  <a:srgbClr val="FFFFFF">
                    <a:lumMod val="65000"/>
                  </a:srgbClr>
                </a:solidFill>
                <a:latin typeface="IBM Plex Sans Light" panose="020B0403050203000203" pitchFamily="34" charset="0"/>
                <a:ea typeface="Arial" charset="0"/>
                <a:cs typeface="Arial" charset="0"/>
              </a:rPr>
              <a:t>Examples are Excel files or </a:t>
            </a:r>
          </a:p>
          <a:p>
            <a:pPr>
              <a:defRPr/>
            </a:pPr>
            <a:r>
              <a:rPr lang="en-US" sz="2400" i="1" kern="1200" dirty="0">
                <a:solidFill>
                  <a:srgbClr val="FFFFFF">
                    <a:lumMod val="65000"/>
                  </a:srgbClr>
                </a:solidFill>
                <a:latin typeface="IBM Plex Sans Light" panose="020B0403050203000203" pitchFamily="34" charset="0"/>
                <a:ea typeface="Arial" charset="0"/>
                <a:cs typeface="Arial" charset="0"/>
              </a:rPr>
              <a:t>data in relational databases</a:t>
            </a:r>
          </a:p>
          <a:p>
            <a:pPr>
              <a:defRPr/>
            </a:pPr>
            <a:endParaRPr lang="en-US" i="1" kern="1200" dirty="0">
              <a:solidFill>
                <a:srgbClr val="FFFFFF">
                  <a:lumMod val="65000"/>
                </a:srgbClr>
              </a:solidFill>
              <a:latin typeface="IBM Plex Sans Light" panose="020B0403050203000203" pitchFamily="34" charset="0"/>
              <a:ea typeface="Arial" charset="0"/>
              <a:cs typeface="Arial" charset="0"/>
            </a:endParaRPr>
          </a:p>
          <a:p>
            <a:r>
              <a:rPr lang="en-US" sz="3600" b="1" kern="1200" dirty="0">
                <a:solidFill>
                  <a:schemeClr val="tx2"/>
                </a:solidFill>
                <a:latin typeface="IBM Plex Sans Light" panose="020B0403050203000203" pitchFamily="34" charset="0"/>
                <a:ea typeface="Arial" charset="0"/>
                <a:cs typeface="Arial" charset="0"/>
              </a:rPr>
              <a:t>watson</a:t>
            </a:r>
            <a:r>
              <a:rPr lang="en-US" sz="3600" b="1" kern="1200" dirty="0">
                <a:solidFill>
                  <a:schemeClr val="accent1"/>
                </a:solidFill>
                <a:latin typeface="IBM Plex Sans Light" panose="020B0403050203000203" pitchFamily="34" charset="0"/>
                <a:ea typeface="Arial" charset="0"/>
                <a:cs typeface="Arial" charset="0"/>
              </a:rPr>
              <a:t>x</a:t>
            </a:r>
            <a:r>
              <a:rPr lang="en-US" sz="3600" b="1" kern="1200" dirty="0">
                <a:solidFill>
                  <a:schemeClr val="tx2"/>
                </a:solidFill>
                <a:latin typeface="IBM Plex Sans Light" panose="020B0403050203000203" pitchFamily="34" charset="0"/>
                <a:ea typeface="Arial" charset="0"/>
                <a:cs typeface="Arial" charset="0"/>
              </a:rPr>
              <a:t>.ai</a:t>
            </a:r>
            <a:endParaRPr lang="en-US" sz="4000" b="1" kern="1200" dirty="0">
              <a:solidFill>
                <a:schemeClr val="tx2"/>
              </a:solidFill>
              <a:latin typeface="IBM Plex Sans Light" panose="020B0403050203000203" pitchFamily="34" charset="0"/>
              <a:ea typeface="Arial" charset="0"/>
              <a:cs typeface="Arial" charset="0"/>
            </a:endParaRPr>
          </a:p>
          <a:p>
            <a:pPr defTabSz="2437912">
              <a:lnSpc>
                <a:spcPct val="110000"/>
              </a:lnSpc>
              <a:buClrTx/>
            </a:pPr>
            <a:r>
              <a:rPr lang="en-US" sz="2400" kern="1200" dirty="0">
                <a:solidFill>
                  <a:srgbClr val="000000"/>
                </a:solidFill>
                <a:latin typeface="IBM Plex Sans Light"/>
                <a:cs typeface="Arial"/>
              </a:rPr>
              <a:t>Synthetic Data </a:t>
            </a:r>
          </a:p>
          <a:p>
            <a:pPr defTabSz="2437912">
              <a:lnSpc>
                <a:spcPct val="110000"/>
              </a:lnSpc>
              <a:buClrTx/>
            </a:pPr>
            <a:r>
              <a:rPr lang="en-US" sz="2400" kern="1200" dirty="0">
                <a:solidFill>
                  <a:srgbClr val="000000"/>
                </a:solidFill>
                <a:latin typeface="IBM Plex Sans Light"/>
                <a:cs typeface="Arial"/>
              </a:rPr>
              <a:t>Generator</a:t>
            </a:r>
          </a:p>
          <a:p>
            <a:pPr>
              <a:defRPr/>
            </a:pPr>
            <a:endParaRPr lang="en-US" sz="3600" i="1" kern="1200" dirty="0">
              <a:solidFill>
                <a:srgbClr val="FFFFFF">
                  <a:lumMod val="65000"/>
                </a:srgbClr>
              </a:solidFill>
              <a:latin typeface="IBM Plex Sans Light" panose="020B0403050203000203" pitchFamily="34" charset="0"/>
              <a:ea typeface="Arial" charset="0"/>
              <a:cs typeface="Arial" charset="0"/>
            </a:endParaRPr>
          </a:p>
          <a:p>
            <a:pPr>
              <a:defRPr/>
            </a:pPr>
            <a:endParaRPr lang="en-US" sz="700" kern="1200" dirty="0">
              <a:solidFill>
                <a:srgbClr val="000000"/>
              </a:solidFill>
              <a:latin typeface="IBM Plex Sans Light" panose="020B0403050203000203" pitchFamily="34" charset="0"/>
              <a:ea typeface="Arial" charset="0"/>
              <a:cs typeface="Arial" charset="0"/>
            </a:endParaRPr>
          </a:p>
          <a:p>
            <a:endParaRPr lang="en-US" dirty="0"/>
          </a:p>
        </p:txBody>
      </p:sp>
      <p:sp>
        <p:nvSpPr>
          <p:cNvPr id="29" name="Text Placeholder 16">
            <a:extLst>
              <a:ext uri="{FF2B5EF4-FFF2-40B4-BE49-F238E27FC236}">
                <a16:creationId xmlns:a16="http://schemas.microsoft.com/office/drawing/2014/main" id="{B0A6D4DD-6EA8-3D77-BED6-A0EE20D05BE3}"/>
              </a:ext>
            </a:extLst>
          </p:cNvPr>
          <p:cNvSpPr txBox="1">
            <a:spLocks/>
          </p:cNvSpPr>
          <p:nvPr/>
        </p:nvSpPr>
        <p:spPr>
          <a:xfrm>
            <a:off x="6052436" y="509442"/>
            <a:ext cx="736610" cy="1189954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ctr" defTabSz="2437912" rtl="0" eaLnBrk="1" fontAlgn="auto" latinLnBrk="0" hangingPunct="1">
              <a:lnSpc>
                <a:spcPct val="11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IBM Plex Sans Light"/>
              <a:ea typeface="+mj-ea"/>
              <a:cs typeface="+mj-cs"/>
              <a:sym typeface="IBM Plex Sans Light"/>
            </a:endParaRPr>
          </a:p>
          <a:p>
            <a:pPr marL="0" marR="0" lvl="0" indent="0" algn="ctr" defTabSz="2437912" rtl="0" eaLnBrk="1" fontAlgn="auto" latinLnBrk="0" hangingPunct="1">
              <a:lnSpc>
                <a:spcPct val="11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IBM Plex Sans Light"/>
              <a:ea typeface="+mj-ea"/>
              <a:cs typeface="+mj-cs"/>
              <a:sym typeface="IBM Plex Sans Light"/>
            </a:endParaRPr>
          </a:p>
        </p:txBody>
      </p:sp>
      <p:pic>
        <p:nvPicPr>
          <p:cNvPr id="5" name="Graphic 4" descr="Document outline">
            <a:extLst>
              <a:ext uri="{FF2B5EF4-FFF2-40B4-BE49-F238E27FC236}">
                <a16:creationId xmlns:a16="http://schemas.microsoft.com/office/drawing/2014/main" id="{C1462488-DD13-A4BA-518E-F2EF05AADF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87300" y="2138395"/>
            <a:ext cx="736610" cy="736610"/>
          </a:xfrm>
          <a:prstGeom prst="rect">
            <a:avLst/>
          </a:prstGeom>
        </p:spPr>
      </p:pic>
      <p:pic>
        <p:nvPicPr>
          <p:cNvPr id="7" name="Graphic 6" descr="Table outline">
            <a:extLst>
              <a:ext uri="{FF2B5EF4-FFF2-40B4-BE49-F238E27FC236}">
                <a16:creationId xmlns:a16="http://schemas.microsoft.com/office/drawing/2014/main" id="{5ECFDAA6-6702-4618-9C6C-AE89EAB1C9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769000" y="2003845"/>
            <a:ext cx="1005710" cy="1005710"/>
          </a:xfrm>
          <a:prstGeom prst="rect">
            <a:avLst/>
          </a:prstGeom>
        </p:spPr>
      </p:pic>
      <p:pic>
        <p:nvPicPr>
          <p:cNvPr id="12" name="Graphic 11" descr="Presentation with media outline">
            <a:extLst>
              <a:ext uri="{FF2B5EF4-FFF2-40B4-BE49-F238E27FC236}">
                <a16:creationId xmlns:a16="http://schemas.microsoft.com/office/drawing/2014/main" id="{7D7D561E-17DE-61A5-EA0C-278C111752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601070" y="2036778"/>
            <a:ext cx="939845" cy="939845"/>
          </a:xfrm>
          <a:prstGeom prst="rect">
            <a:avLst/>
          </a:prstGeom>
        </p:spPr>
      </p:pic>
      <p:pic>
        <p:nvPicPr>
          <p:cNvPr id="31" name="Graphic 30" descr="Image outline">
            <a:extLst>
              <a:ext uri="{FF2B5EF4-FFF2-40B4-BE49-F238E27FC236}">
                <a16:creationId xmlns:a16="http://schemas.microsoft.com/office/drawing/2014/main" id="{B7B66669-5B15-3556-990A-81ED1B0C24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00110" y="2003845"/>
            <a:ext cx="1005710" cy="1005710"/>
          </a:xfrm>
          <a:prstGeom prst="rect">
            <a:avLst/>
          </a:prstGeom>
        </p:spPr>
      </p:pic>
      <p:sp>
        <p:nvSpPr>
          <p:cNvPr id="8" name="Title 7">
            <a:extLst>
              <a:ext uri="{FF2B5EF4-FFF2-40B4-BE49-F238E27FC236}">
                <a16:creationId xmlns:a16="http://schemas.microsoft.com/office/drawing/2014/main" id="{1A26BF5B-7A94-BF1D-EC0F-17E8C1D4206A}"/>
              </a:ext>
            </a:extLst>
          </p:cNvPr>
          <p:cNvSpPr>
            <a:spLocks noGrp="1"/>
          </p:cNvSpPr>
          <p:nvPr>
            <p:ph type="title"/>
          </p:nvPr>
        </p:nvSpPr>
        <p:spPr>
          <a:xfrm>
            <a:off x="576072" y="385200"/>
            <a:ext cx="4910974" cy="4002480"/>
          </a:xfrm>
        </p:spPr>
        <p:txBody>
          <a:bodyPr/>
          <a:lstStyle/>
          <a:p>
            <a:r>
              <a:rPr kumimoji="0" lang="en-US" sz="6600" b="0" i="0" u="none" strike="noStrike" kern="0" cap="none" spc="0" normalizeH="0" baseline="0" noProof="0" dirty="0">
                <a:ln>
                  <a:noFill/>
                </a:ln>
                <a:solidFill>
                  <a:srgbClr val="000000"/>
                </a:solidFill>
                <a:effectLst/>
                <a:uLnTx/>
                <a:uFillTx/>
                <a:latin typeface="IBM Plex Sans Light"/>
                <a:ea typeface="+mj-ea"/>
                <a:cs typeface="Arial"/>
                <a:sym typeface="IBM Plex Sans Light"/>
              </a:rPr>
              <a:t>There are </a:t>
            </a:r>
            <a:r>
              <a:rPr kumimoji="0" lang="en-US" sz="6600" b="0" i="0" u="none" strike="noStrike" kern="0" cap="none" spc="0" normalizeH="0" baseline="0" noProof="0" dirty="0">
                <a:ln>
                  <a:noFill/>
                </a:ln>
                <a:solidFill>
                  <a:srgbClr val="0F62FE"/>
                </a:solidFill>
                <a:effectLst/>
                <a:uLnTx/>
                <a:uFillTx/>
                <a:latin typeface="IBM Plex Sans Light"/>
                <a:ea typeface="+mj-ea"/>
                <a:cs typeface="Arial"/>
                <a:sym typeface="IBM Plex Sans Light"/>
              </a:rPr>
              <a:t>two types of synthetic data</a:t>
            </a:r>
            <a:br>
              <a:rPr kumimoji="0" lang="en-US" sz="6600" b="0" i="0" u="none" strike="noStrike" kern="0" cap="none" spc="0" normalizeH="0" baseline="0" noProof="0" dirty="0">
                <a:ln>
                  <a:noFill/>
                </a:ln>
                <a:solidFill>
                  <a:srgbClr val="0F62FE"/>
                </a:solidFill>
                <a:effectLst/>
                <a:uLnTx/>
                <a:uFillTx/>
                <a:latin typeface="IBM Plex Sans Light"/>
                <a:ea typeface="+mj-ea"/>
                <a:cs typeface="Arial"/>
                <a:sym typeface="IBM Plex Sans Light"/>
              </a:rPr>
            </a:br>
            <a:endParaRPr lang="en-US" sz="6600" dirty="0"/>
          </a:p>
        </p:txBody>
      </p:sp>
    </p:spTree>
    <p:extLst>
      <p:ext uri="{BB962C8B-B14F-4D97-AF65-F5344CB8AC3E}">
        <p14:creationId xmlns:p14="http://schemas.microsoft.com/office/powerpoint/2010/main" val="36187148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8DE3708-4DFE-D4C5-21B6-F48A833B9393}"/>
              </a:ext>
            </a:extLst>
          </p:cNvPr>
          <p:cNvSpPr txBox="1">
            <a:spLocks/>
          </p:cNvSpPr>
          <p:nvPr/>
        </p:nvSpPr>
        <p:spPr>
          <a:xfrm>
            <a:off x="585476" y="515431"/>
            <a:ext cx="5286062" cy="3999980"/>
          </a:xfrm>
          <a:prstGeom prst="rect">
            <a:avLst/>
          </a:prstGeom>
        </p:spPr>
        <p:txBody>
          <a:bodyPr l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828434" rtl="0" eaLnBrk="1" fontAlgn="auto" latinLnBrk="0" hangingPunct="1">
              <a:lnSpc>
                <a:spcPct val="110000"/>
              </a:lnSpc>
              <a:spcBef>
                <a:spcPts val="0"/>
              </a:spcBef>
              <a:spcAft>
                <a:spcPts val="0"/>
              </a:spcAft>
              <a:buClrTx/>
              <a:buSzTx/>
              <a:buFontTx/>
              <a:buNone/>
              <a:tabLst/>
              <a:defRPr/>
            </a:pPr>
            <a:r>
              <a:rPr lang="en-US" sz="6600" dirty="0">
                <a:solidFill>
                  <a:schemeClr val="accent1"/>
                </a:solidFill>
                <a:latin typeface="IBM Plex Sans Light"/>
              </a:rPr>
              <a:t>C</a:t>
            </a:r>
            <a:r>
              <a:rPr kumimoji="0" lang="en-US" sz="6600" b="0" i="0" u="none" strike="noStrike" kern="1200" cap="none" spc="0" normalizeH="0" baseline="0" noProof="0" dirty="0" err="1">
                <a:ln>
                  <a:noFill/>
                </a:ln>
                <a:solidFill>
                  <a:schemeClr val="accent1"/>
                </a:solidFill>
                <a:effectLst/>
                <a:uLnTx/>
                <a:uFillTx/>
                <a:latin typeface="IBM Plex Sans Light"/>
                <a:ea typeface="+mj-ea"/>
                <a:cs typeface="+mj-cs"/>
                <a:sym typeface="IBM Plex Sans Light"/>
              </a:rPr>
              <a:t>ommon</a:t>
            </a:r>
            <a:r>
              <a:rPr kumimoji="0" lang="en-US" sz="6600" b="0" i="0" u="none" strike="noStrike" kern="1200" cap="none" spc="0" normalizeH="0" baseline="0" noProof="0" dirty="0">
                <a:ln>
                  <a:noFill/>
                </a:ln>
                <a:solidFill>
                  <a:schemeClr val="accent1"/>
                </a:solidFill>
                <a:effectLst/>
                <a:uLnTx/>
                <a:uFillTx/>
                <a:latin typeface="IBM Plex Sans Light"/>
                <a:ea typeface="+mj-ea"/>
                <a:cs typeface="+mj-cs"/>
                <a:sym typeface="IBM Plex Sans Light"/>
              </a:rPr>
              <a:t> </a:t>
            </a:r>
            <a:r>
              <a:rPr kumimoji="0" lang="en-US" sz="6600" b="0" i="0" u="none" strike="noStrike" kern="1200" cap="none" spc="0" normalizeH="0" baseline="0" noProof="0" dirty="0">
                <a:ln>
                  <a:noFill/>
                </a:ln>
                <a:solidFill>
                  <a:srgbClr val="0F62FE"/>
                </a:solidFill>
                <a:effectLst/>
                <a:uLnTx/>
                <a:uFillTx/>
                <a:latin typeface="IBM Plex Sans Light"/>
                <a:ea typeface="+mj-ea"/>
                <a:cs typeface="+mj-cs"/>
                <a:sym typeface="IBM Plex Sans Light"/>
              </a:rPr>
              <a:t>use cases </a:t>
            </a:r>
            <a:r>
              <a:rPr kumimoji="0" lang="en-US" sz="6600" b="0" i="0" u="none" strike="noStrike" kern="1200" cap="none" spc="0" normalizeH="0" baseline="0" noProof="0" dirty="0">
                <a:ln>
                  <a:noFill/>
                </a:ln>
                <a:effectLst/>
                <a:uLnTx/>
                <a:uFillTx/>
                <a:latin typeface="IBM Plex Sans Light"/>
                <a:ea typeface="+mj-ea"/>
                <a:cs typeface="+mj-cs"/>
                <a:sym typeface="IBM Plex Sans Light"/>
              </a:rPr>
              <a:t>for synthetic tabular data</a:t>
            </a:r>
            <a:endParaRPr kumimoji="0" lang="en-US" sz="6600" b="0" i="0" u="none" strike="noStrike" kern="0" cap="none" spc="0" normalizeH="0" baseline="0" noProof="0" dirty="0">
              <a:ln>
                <a:noFill/>
              </a:ln>
              <a:effectLst/>
              <a:uLnTx/>
              <a:uFillTx/>
              <a:latin typeface="IBM Plex Sans Light"/>
              <a:ea typeface="+mj-ea"/>
              <a:cs typeface="+mj-cs"/>
              <a:sym typeface="IBM Plex Sans Light"/>
            </a:endParaRPr>
          </a:p>
        </p:txBody>
      </p:sp>
      <p:sp>
        <p:nvSpPr>
          <p:cNvPr id="4" name="Rectangle: Rounded Corners 3">
            <a:extLst>
              <a:ext uri="{FF2B5EF4-FFF2-40B4-BE49-F238E27FC236}">
                <a16:creationId xmlns:a16="http://schemas.microsoft.com/office/drawing/2014/main" id="{17E06649-DBDD-2A3A-656E-26B4BA966368}"/>
              </a:ext>
            </a:extLst>
          </p:cNvPr>
          <p:cNvSpPr/>
          <p:nvPr/>
        </p:nvSpPr>
        <p:spPr bwMode="auto">
          <a:xfrm>
            <a:off x="10358443" y="796459"/>
            <a:ext cx="4148552" cy="5038344"/>
          </a:xfrm>
          <a:prstGeom prst="roundRect">
            <a:avLst>
              <a:gd name="adj" fmla="val 14632"/>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2800" b="1" dirty="0">
              <a:solidFill>
                <a:srgbClr val="000000"/>
              </a:solidFill>
              <a:latin typeface="IBM Plex Sans Light"/>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R="0" lvl="0" algn="ctr" defTabSz="914218" rtl="0" eaLnBrk="1" fontAlgn="base" latinLnBrk="0" hangingPunct="1">
              <a:lnSpc>
                <a:spcPct val="100000"/>
              </a:lnSpc>
              <a:spcBef>
                <a:spcPct val="0"/>
              </a:spcBef>
              <a:spcAft>
                <a:spcPct val="0"/>
              </a:spcAft>
              <a:buClrTx/>
              <a:buSzTx/>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Client                       </a:t>
            </a:r>
            <a:r>
              <a:rPr lang="en-US" sz="2800" b="1" dirty="0">
                <a:solidFill>
                  <a:srgbClr val="000000"/>
                </a:solidFill>
                <a:latin typeface="IBM Plex Sans Light"/>
              </a:rPr>
              <a:t>d</a:t>
            </a: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emo data</a:t>
            </a: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Creating synthetic data to tailor demos for particular clients/industries, before real client </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data becomes available</a:t>
            </a:r>
          </a:p>
        </p:txBody>
      </p:sp>
      <p:sp>
        <p:nvSpPr>
          <p:cNvPr id="5" name="Rectangle: Rounded Corners 4">
            <a:extLst>
              <a:ext uri="{FF2B5EF4-FFF2-40B4-BE49-F238E27FC236}">
                <a16:creationId xmlns:a16="http://schemas.microsoft.com/office/drawing/2014/main" id="{1E30CB81-5CD3-99B6-5C2F-457C09F8BD2E}"/>
              </a:ext>
            </a:extLst>
          </p:cNvPr>
          <p:cNvSpPr/>
          <p:nvPr/>
        </p:nvSpPr>
        <p:spPr bwMode="auto">
          <a:xfrm>
            <a:off x="19332253" y="811975"/>
            <a:ext cx="4148552" cy="5038344"/>
          </a:xfrm>
          <a:prstGeom prst="roundRect">
            <a:avLst>
              <a:gd name="adj" fmla="val 14632"/>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2800" b="1" dirty="0">
              <a:solidFill>
                <a:srgbClr val="000000"/>
              </a:solidFill>
              <a:latin typeface="IBM Plex Sans Light"/>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AI model </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training</a:t>
            </a: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Generating more data or edge case data to combine with real data to improve predictive accuracy </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of AI models</a:t>
            </a:r>
          </a:p>
        </p:txBody>
      </p:sp>
      <p:sp>
        <p:nvSpPr>
          <p:cNvPr id="8" name="Rectangle: Rounded Corners 7">
            <a:extLst>
              <a:ext uri="{FF2B5EF4-FFF2-40B4-BE49-F238E27FC236}">
                <a16:creationId xmlns:a16="http://schemas.microsoft.com/office/drawing/2014/main" id="{CA65D3B2-BA7E-5B51-A5BB-229F76AF477B}"/>
              </a:ext>
            </a:extLst>
          </p:cNvPr>
          <p:cNvSpPr/>
          <p:nvPr/>
        </p:nvSpPr>
        <p:spPr bwMode="auto">
          <a:xfrm>
            <a:off x="14845348" y="811975"/>
            <a:ext cx="4148552" cy="5038344"/>
          </a:xfrm>
          <a:prstGeom prst="roundRect">
            <a:avLst>
              <a:gd name="adj" fmla="val 14632"/>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2800" b="1" dirty="0">
              <a:solidFill>
                <a:srgbClr val="000000"/>
              </a:solidFill>
              <a:latin typeface="IBM Plex Sans Light"/>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Employee </a:t>
            </a:r>
            <a:r>
              <a:rPr lang="en-US" sz="2800" b="1" dirty="0">
                <a:solidFill>
                  <a:srgbClr val="000000"/>
                </a:solidFill>
                <a:latin typeface="IBM Plex Sans Light"/>
              </a:rPr>
              <a:t>t</a:t>
            </a: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raining assets</a:t>
            </a: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Generate data needed to improve the realism of internal training programs</a:t>
            </a:r>
          </a:p>
        </p:txBody>
      </p:sp>
      <p:sp>
        <p:nvSpPr>
          <p:cNvPr id="11" name="Rectangle: Rounded Corners 10">
            <a:extLst>
              <a:ext uri="{FF2B5EF4-FFF2-40B4-BE49-F238E27FC236}">
                <a16:creationId xmlns:a16="http://schemas.microsoft.com/office/drawing/2014/main" id="{4472583B-9FC8-185C-6E97-1EF96B9EA2C9}"/>
              </a:ext>
            </a:extLst>
          </p:cNvPr>
          <p:cNvSpPr/>
          <p:nvPr/>
        </p:nvSpPr>
        <p:spPr bwMode="auto">
          <a:xfrm>
            <a:off x="10358443" y="6182557"/>
            <a:ext cx="4148552" cy="5036129"/>
          </a:xfrm>
          <a:prstGeom prst="roundRect">
            <a:avLst>
              <a:gd name="adj" fmla="val 14632"/>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2800" b="1" dirty="0">
              <a:solidFill>
                <a:srgbClr val="000000"/>
              </a:solidFill>
              <a:latin typeface="IBM Plex Sans Light"/>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Extract </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insights</a:t>
            </a: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Create 1-for-1 synthetic copy of sensitive data, </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to share internally for insight extraction and strategic analysis</a:t>
            </a:r>
          </a:p>
        </p:txBody>
      </p:sp>
      <p:sp>
        <p:nvSpPr>
          <p:cNvPr id="12" name="Rectangle: Rounded Corners 11">
            <a:extLst>
              <a:ext uri="{FF2B5EF4-FFF2-40B4-BE49-F238E27FC236}">
                <a16:creationId xmlns:a16="http://schemas.microsoft.com/office/drawing/2014/main" id="{372BF53B-266F-BC6C-A019-A0B4518DD625}"/>
              </a:ext>
            </a:extLst>
          </p:cNvPr>
          <p:cNvSpPr/>
          <p:nvPr/>
        </p:nvSpPr>
        <p:spPr bwMode="auto">
          <a:xfrm>
            <a:off x="5871538" y="6182557"/>
            <a:ext cx="4148552" cy="5036129"/>
          </a:xfrm>
          <a:prstGeom prst="roundRect">
            <a:avLst>
              <a:gd name="adj" fmla="val 14632"/>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2800" b="1" dirty="0">
              <a:solidFill>
                <a:srgbClr val="000000"/>
              </a:solidFill>
              <a:latin typeface="IBM Plex Sans Light"/>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Monetize/share</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externally</a:t>
            </a: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Generating more data or edge case data to combine with real data to improve predictive accuracy </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of AI model</a:t>
            </a:r>
          </a:p>
        </p:txBody>
      </p:sp>
      <p:sp>
        <p:nvSpPr>
          <p:cNvPr id="16" name="Rectangle: Rounded Corners 15">
            <a:extLst>
              <a:ext uri="{FF2B5EF4-FFF2-40B4-BE49-F238E27FC236}">
                <a16:creationId xmlns:a16="http://schemas.microsoft.com/office/drawing/2014/main" id="{9E32D03C-5CC2-B213-CB4E-7A202CF21D72}"/>
              </a:ext>
            </a:extLst>
          </p:cNvPr>
          <p:cNvSpPr/>
          <p:nvPr/>
        </p:nvSpPr>
        <p:spPr bwMode="auto">
          <a:xfrm>
            <a:off x="19332253" y="6182557"/>
            <a:ext cx="4148552" cy="5036129"/>
          </a:xfrm>
          <a:prstGeom prst="roundRect">
            <a:avLst>
              <a:gd name="adj" fmla="val 14632"/>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2800" b="1" dirty="0">
              <a:solidFill>
                <a:srgbClr val="000000"/>
              </a:solidFill>
              <a:latin typeface="IBM Plex Sans Light"/>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What-if </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assessments</a:t>
            </a: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Simulate how synthetic agents’ individual decisions impact macro-level metrics, like fraud, sales, or patient diagnoses</a:t>
            </a:r>
          </a:p>
        </p:txBody>
      </p:sp>
      <p:sp>
        <p:nvSpPr>
          <p:cNvPr id="78" name="Rectangle: Rounded Corners 77">
            <a:extLst>
              <a:ext uri="{FF2B5EF4-FFF2-40B4-BE49-F238E27FC236}">
                <a16:creationId xmlns:a16="http://schemas.microsoft.com/office/drawing/2014/main" id="{BEB27226-C8C9-B17D-78F6-9B1DDA48E280}"/>
              </a:ext>
            </a:extLst>
          </p:cNvPr>
          <p:cNvSpPr/>
          <p:nvPr/>
        </p:nvSpPr>
        <p:spPr bwMode="auto">
          <a:xfrm>
            <a:off x="14845348" y="6151525"/>
            <a:ext cx="4148552" cy="5036129"/>
          </a:xfrm>
          <a:prstGeom prst="roundRect">
            <a:avLst>
              <a:gd name="adj" fmla="val 14632"/>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91428" rIns="45714" bIns="91428" numCol="1" rtlCol="0" anchor="t" anchorCtr="0" compatLnSpc="1">
            <a:prstTxWarp prst="textNoShape">
              <a:avLst/>
            </a:prstTxWarp>
          </a:bodyPr>
          <a:lstStyle/>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lang="en-US" sz="2800" b="1" dirty="0">
              <a:solidFill>
                <a:srgbClr val="000000"/>
              </a:solidFill>
              <a:latin typeface="IBM Plex Sans Light"/>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Application</a:t>
            </a:r>
          </a:p>
          <a:p>
            <a:pPr marL="0" marR="0" lvl="0" indent="0" algn="ctr" defTabSz="914218"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Light"/>
                <a:ea typeface="+mn-ea"/>
                <a:cs typeface="+mn-cs"/>
              </a:rPr>
              <a:t>test </a:t>
            </a:r>
            <a:r>
              <a:rPr lang="en-US" sz="2800" b="1" dirty="0">
                <a:solidFill>
                  <a:srgbClr val="000000"/>
                </a:solidFill>
                <a:latin typeface="IBM Plex Sans Light"/>
              </a:rPr>
              <a:t>d</a:t>
            </a:r>
            <a:r>
              <a:rPr kumimoji="0" lang="en-US" sz="2800" b="1" i="0" u="none" strike="noStrike" kern="1200" cap="none" spc="0" normalizeH="0" baseline="0" noProof="0" dirty="0" err="1">
                <a:ln>
                  <a:noFill/>
                </a:ln>
                <a:solidFill>
                  <a:srgbClr val="000000"/>
                </a:solidFill>
                <a:effectLst/>
                <a:uLnTx/>
                <a:uFillTx/>
                <a:latin typeface="IBM Plex Sans Light"/>
                <a:ea typeface="+mn-ea"/>
                <a:cs typeface="+mn-cs"/>
              </a:rPr>
              <a:t>ata</a:t>
            </a:r>
            <a:endParaRPr kumimoji="0" lang="en-US" sz="2800" b="1"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IBM Plex Sans Light"/>
              <a:ea typeface="+mn-ea"/>
              <a:cs typeface="+mn-cs"/>
            </a:endParaRPr>
          </a:p>
          <a:p>
            <a:pPr marL="0" marR="0" lvl="0" indent="0" algn="ctr" defTabSz="914218" rtl="0" eaLnBrk="1" fontAlgn="base" latinLnBrk="0" hangingPunct="1">
              <a:lnSpc>
                <a:spcPct val="100000"/>
              </a:lnSpc>
              <a:spcBef>
                <a:spcPct val="0"/>
              </a:spcBef>
              <a:spcAft>
                <a:spcPct val="0"/>
              </a:spcAft>
              <a:buClrTx/>
              <a:buSzTx/>
              <a:buFontTx/>
              <a:buNone/>
              <a:tabLst/>
              <a:defRPr/>
            </a:pPr>
            <a:r>
              <a:rPr lang="en-US" sz="2400" dirty="0">
                <a:solidFill>
                  <a:srgbClr val="000000"/>
                </a:solidFill>
                <a:latin typeface="IBM Plex Sans Light"/>
              </a:rPr>
              <a:t>H</a:t>
            </a:r>
            <a:r>
              <a:rPr kumimoji="0" lang="en-US" sz="2400" b="0" i="0" u="none" strike="noStrike" kern="1200" cap="none" spc="0" normalizeH="0" baseline="0" noProof="0" dirty="0" err="1">
                <a:ln>
                  <a:noFill/>
                </a:ln>
                <a:solidFill>
                  <a:srgbClr val="000000"/>
                </a:solidFill>
                <a:effectLst/>
                <a:uLnTx/>
                <a:uFillTx/>
                <a:latin typeface="IBM Plex Sans Light"/>
                <a:ea typeface="+mn-ea"/>
                <a:cs typeface="+mn-cs"/>
              </a:rPr>
              <a:t>igh</a:t>
            </a: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-fidelity, synthetic test data to expedite test cases and validation of software functionality, performance, and reliability</a:t>
            </a:r>
          </a:p>
        </p:txBody>
      </p:sp>
      <p:pic>
        <p:nvPicPr>
          <p:cNvPr id="90" name="Graphic 89" descr="Money outline">
            <a:extLst>
              <a:ext uri="{FF2B5EF4-FFF2-40B4-BE49-F238E27FC236}">
                <a16:creationId xmlns:a16="http://schemas.microsoft.com/office/drawing/2014/main" id="{3F96CD6B-84F7-1086-3C72-C6CBDA8F9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894" y="6459513"/>
            <a:ext cx="1005840" cy="1005840"/>
          </a:xfrm>
          <a:prstGeom prst="rect">
            <a:avLst/>
          </a:prstGeom>
        </p:spPr>
      </p:pic>
      <p:pic>
        <p:nvPicPr>
          <p:cNvPr id="92" name="Graphic 91" descr="Artificial Intelligence outline">
            <a:extLst>
              <a:ext uri="{FF2B5EF4-FFF2-40B4-BE49-F238E27FC236}">
                <a16:creationId xmlns:a16="http://schemas.microsoft.com/office/drawing/2014/main" id="{ADE61B9C-6012-AB53-36F0-70F2D5056B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54618" y="1112993"/>
            <a:ext cx="1005840" cy="1005840"/>
          </a:xfrm>
          <a:prstGeom prst="rect">
            <a:avLst/>
          </a:prstGeom>
        </p:spPr>
      </p:pic>
      <p:pic>
        <p:nvPicPr>
          <p:cNvPr id="94" name="Graphic 93" descr="Lights On outline">
            <a:extLst>
              <a:ext uri="{FF2B5EF4-FFF2-40B4-BE49-F238E27FC236}">
                <a16:creationId xmlns:a16="http://schemas.microsoft.com/office/drawing/2014/main" id="{68E7E58E-719A-9D8C-8615-5E43C4EE85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43754" y="6451612"/>
            <a:ext cx="914400" cy="914400"/>
          </a:xfrm>
          <a:prstGeom prst="rect">
            <a:avLst/>
          </a:prstGeom>
        </p:spPr>
      </p:pic>
      <p:pic>
        <p:nvPicPr>
          <p:cNvPr id="96" name="Graphic 95" descr="Decision chart outline">
            <a:extLst>
              <a:ext uri="{FF2B5EF4-FFF2-40B4-BE49-F238E27FC236}">
                <a16:creationId xmlns:a16="http://schemas.microsoft.com/office/drawing/2014/main" id="{944EDF2F-6FD4-36CB-7936-9F7E8BCD2E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949330" y="6497613"/>
            <a:ext cx="914400" cy="914400"/>
          </a:xfrm>
          <a:prstGeom prst="rect">
            <a:avLst/>
          </a:prstGeom>
        </p:spPr>
      </p:pic>
      <p:pic>
        <p:nvPicPr>
          <p:cNvPr id="98" name="Graphic 97" descr="Test Dummy outline">
            <a:extLst>
              <a:ext uri="{FF2B5EF4-FFF2-40B4-BE49-F238E27FC236}">
                <a16:creationId xmlns:a16="http://schemas.microsoft.com/office/drawing/2014/main" id="{6D48B7F1-161F-AC3A-36BE-EDAEFEDE8A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387173" y="6451893"/>
            <a:ext cx="1005840" cy="1005840"/>
          </a:xfrm>
          <a:prstGeom prst="rect">
            <a:avLst/>
          </a:prstGeom>
        </p:spPr>
      </p:pic>
      <p:pic>
        <p:nvPicPr>
          <p:cNvPr id="100" name="Graphic 99" descr="Ui Ux outline">
            <a:extLst>
              <a:ext uri="{FF2B5EF4-FFF2-40B4-BE49-F238E27FC236}">
                <a16:creationId xmlns:a16="http://schemas.microsoft.com/office/drawing/2014/main" id="{FBB94A1A-1078-F6C0-166D-7AE609C2C9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929799" y="1147631"/>
            <a:ext cx="1005840" cy="1005840"/>
          </a:xfrm>
          <a:prstGeom prst="rect">
            <a:avLst/>
          </a:prstGeom>
        </p:spPr>
      </p:pic>
      <p:pic>
        <p:nvPicPr>
          <p:cNvPr id="102" name="Graphic 101" descr="Teacher outline">
            <a:extLst>
              <a:ext uri="{FF2B5EF4-FFF2-40B4-BE49-F238E27FC236}">
                <a16:creationId xmlns:a16="http://schemas.microsoft.com/office/drawing/2014/main" id="{9D845A6E-3696-B238-F324-A2D7E7680C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361174" y="1193351"/>
            <a:ext cx="1005840" cy="1005840"/>
          </a:xfrm>
          <a:prstGeom prst="rect">
            <a:avLst/>
          </a:prstGeom>
        </p:spPr>
      </p:pic>
    </p:spTree>
    <p:extLst>
      <p:ext uri="{BB962C8B-B14F-4D97-AF65-F5344CB8AC3E}">
        <p14:creationId xmlns:p14="http://schemas.microsoft.com/office/powerpoint/2010/main" val="35236594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D78E7071-A9C7-4061-8C1B-F33C6DFB63A1}"/>
              </a:ext>
            </a:extLst>
          </p:cNvPr>
          <p:cNvSpPr/>
          <p:nvPr/>
        </p:nvSpPr>
        <p:spPr bwMode="auto">
          <a:xfrm>
            <a:off x="18750761" y="512356"/>
            <a:ext cx="1577788" cy="1577788"/>
          </a:xfrm>
          <a:prstGeom prst="ellips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8" name="Oval 27">
            <a:extLst>
              <a:ext uri="{FF2B5EF4-FFF2-40B4-BE49-F238E27FC236}">
                <a16:creationId xmlns:a16="http://schemas.microsoft.com/office/drawing/2014/main" id="{4439924A-913B-A565-F901-21CF01043357}"/>
              </a:ext>
            </a:extLst>
          </p:cNvPr>
          <p:cNvSpPr/>
          <p:nvPr/>
        </p:nvSpPr>
        <p:spPr bwMode="auto">
          <a:xfrm>
            <a:off x="12670256" y="512356"/>
            <a:ext cx="1577788" cy="1577788"/>
          </a:xfrm>
          <a:prstGeom prst="ellipse">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8" name="Title 7">
            <a:extLst>
              <a:ext uri="{FF2B5EF4-FFF2-40B4-BE49-F238E27FC236}">
                <a16:creationId xmlns:a16="http://schemas.microsoft.com/office/drawing/2014/main" id="{BBDB2D10-09F6-7C92-B989-5B5B7CF9AC66}"/>
              </a:ext>
            </a:extLst>
          </p:cNvPr>
          <p:cNvSpPr>
            <a:spLocks noGrp="1"/>
          </p:cNvSpPr>
          <p:nvPr>
            <p:ph type="title"/>
          </p:nvPr>
        </p:nvSpPr>
        <p:spPr/>
        <p:txBody>
          <a:bodyPr/>
          <a:lstStyle/>
          <a:p>
            <a:r>
              <a:rPr lang="en-US" sz="6600" kern="0" dirty="0">
                <a:solidFill>
                  <a:srgbClr val="000000"/>
                </a:solidFill>
                <a:latin typeface="IBM Plex Sans Light"/>
              </a:rPr>
              <a:t>Two </a:t>
            </a:r>
            <a:r>
              <a:rPr kumimoji="0" lang="en-US" sz="6600" b="0" i="0" u="none" strike="noStrike" kern="0" cap="none" spc="0" normalizeH="0" baseline="0" noProof="0" dirty="0">
                <a:ln>
                  <a:noFill/>
                </a:ln>
                <a:solidFill>
                  <a:schemeClr val="accent1"/>
                </a:solidFill>
                <a:effectLst/>
                <a:uLnTx/>
                <a:uFillTx/>
                <a:latin typeface="IBM Plex Sans Light"/>
                <a:ea typeface="+mj-ea"/>
                <a:cs typeface="+mj-cs"/>
                <a:sym typeface="IBM Plex Sans Light"/>
              </a:rPr>
              <a:t>model types</a:t>
            </a:r>
            <a:r>
              <a:rPr kumimoji="0" lang="en-US" sz="6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to generate tabular synthetic data</a:t>
            </a:r>
            <a:endParaRPr lang="en-US" sz="6600" dirty="0"/>
          </a:p>
        </p:txBody>
      </p:sp>
      <p:sp>
        <p:nvSpPr>
          <p:cNvPr id="39" name="Text Placeholder 38">
            <a:extLst>
              <a:ext uri="{FF2B5EF4-FFF2-40B4-BE49-F238E27FC236}">
                <a16:creationId xmlns:a16="http://schemas.microsoft.com/office/drawing/2014/main" id="{E1A5E04E-ADD4-7196-F05A-8D89A7C05A5F}"/>
              </a:ext>
            </a:extLst>
          </p:cNvPr>
          <p:cNvSpPr>
            <a:spLocks noGrp="1"/>
          </p:cNvSpPr>
          <p:nvPr>
            <p:ph type="body" sz="quarter" idx="20"/>
          </p:nvPr>
        </p:nvSpPr>
        <p:spPr/>
        <p:txBody>
          <a:bodyPr/>
          <a:lstStyle/>
          <a:p>
            <a:pPr marL="0" marR="0" lvl="0" indent="0" algn="l" defTabSz="1161288"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36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Statistical</a:t>
            </a:r>
          </a:p>
          <a:p>
            <a:endParaRPr lang="en-US" dirty="0"/>
          </a:p>
        </p:txBody>
      </p:sp>
      <p:pic>
        <p:nvPicPr>
          <p:cNvPr id="22" name="Graphic 21" descr="Artificial Intelligence outline">
            <a:extLst>
              <a:ext uri="{FF2B5EF4-FFF2-40B4-BE49-F238E27FC236}">
                <a16:creationId xmlns:a16="http://schemas.microsoft.com/office/drawing/2014/main" id="{A1729BF2-D1A7-52A7-F623-8347AA187D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36735" y="772571"/>
            <a:ext cx="1005840" cy="1005840"/>
          </a:xfrm>
          <a:prstGeom prst="rect">
            <a:avLst/>
          </a:prstGeom>
        </p:spPr>
      </p:pic>
      <p:pic>
        <p:nvPicPr>
          <p:cNvPr id="26" name="Graphic 25" descr="Normal Distribution outline">
            <a:extLst>
              <a:ext uri="{FF2B5EF4-FFF2-40B4-BE49-F238E27FC236}">
                <a16:creationId xmlns:a16="http://schemas.microsoft.com/office/drawing/2014/main" id="{8DD23579-84E6-8988-5A31-33440A75A7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0882" y="761403"/>
            <a:ext cx="1005840" cy="1005840"/>
          </a:xfrm>
          <a:prstGeom prst="rect">
            <a:avLst/>
          </a:prstGeom>
        </p:spPr>
      </p:pic>
      <p:sp>
        <p:nvSpPr>
          <p:cNvPr id="2" name="Rectangle: Rounded Corners 1">
            <a:extLst>
              <a:ext uri="{FF2B5EF4-FFF2-40B4-BE49-F238E27FC236}">
                <a16:creationId xmlns:a16="http://schemas.microsoft.com/office/drawing/2014/main" id="{75FE1101-644B-7388-1EAA-47A5A0442852}"/>
              </a:ext>
            </a:extLst>
          </p:cNvPr>
          <p:cNvSpPr/>
          <p:nvPr/>
        </p:nvSpPr>
        <p:spPr bwMode="auto">
          <a:xfrm>
            <a:off x="12748431" y="5447326"/>
            <a:ext cx="1745860" cy="629752"/>
          </a:xfrm>
          <a:prstGeom prst="roundRect">
            <a:avLst>
              <a:gd name="adj" fmla="val 50000"/>
            </a:avLst>
          </a:prstGeom>
          <a:solidFill>
            <a:srgbClr val="A7F0BA"/>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kumimoji="0" lang="en-US" sz="2400" b="0" i="0" u="none" strike="noStrike" cap="none" normalizeH="0" baseline="0" dirty="0">
                <a:ln>
                  <a:noFill/>
                </a:ln>
                <a:solidFill>
                  <a:schemeClr val="tx1"/>
                </a:solidFill>
                <a:effectLst/>
                <a:latin typeface="+mn-lt"/>
              </a:rPr>
              <a:t>Control</a:t>
            </a:r>
          </a:p>
        </p:txBody>
      </p:sp>
      <p:sp>
        <p:nvSpPr>
          <p:cNvPr id="3" name="Rectangle: Rounded Corners 2">
            <a:extLst>
              <a:ext uri="{FF2B5EF4-FFF2-40B4-BE49-F238E27FC236}">
                <a16:creationId xmlns:a16="http://schemas.microsoft.com/office/drawing/2014/main" id="{EBC9DC63-4DBA-EC98-57F3-C6A2DA07FB45}"/>
              </a:ext>
            </a:extLst>
          </p:cNvPr>
          <p:cNvSpPr/>
          <p:nvPr/>
        </p:nvSpPr>
        <p:spPr bwMode="auto">
          <a:xfrm>
            <a:off x="12748431" y="6170218"/>
            <a:ext cx="2556114" cy="629752"/>
          </a:xfrm>
          <a:prstGeom prst="roundRect">
            <a:avLst>
              <a:gd name="adj" fmla="val 50000"/>
            </a:avLst>
          </a:prstGeom>
          <a:solidFill>
            <a:srgbClr val="A7F0BA"/>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lang="en-US" sz="2400" dirty="0">
                <a:solidFill>
                  <a:schemeClr val="tx1"/>
                </a:solidFill>
              </a:rPr>
              <a:t>Cost efficient</a:t>
            </a:r>
            <a:endParaRPr kumimoji="0" lang="en-US" sz="2400" b="0" i="0" u="none" strike="noStrike" cap="none" normalizeH="0" baseline="0" dirty="0">
              <a:ln>
                <a:noFill/>
              </a:ln>
              <a:solidFill>
                <a:schemeClr val="tx1"/>
              </a:solidFill>
              <a:effectLst/>
              <a:latin typeface="+mn-lt"/>
            </a:endParaRPr>
          </a:p>
        </p:txBody>
      </p:sp>
      <p:sp>
        <p:nvSpPr>
          <p:cNvPr id="4" name="Rectangle: Rounded Corners 3">
            <a:extLst>
              <a:ext uri="{FF2B5EF4-FFF2-40B4-BE49-F238E27FC236}">
                <a16:creationId xmlns:a16="http://schemas.microsoft.com/office/drawing/2014/main" id="{CF326C34-DEA8-6067-2319-2362B0880917}"/>
              </a:ext>
            </a:extLst>
          </p:cNvPr>
          <p:cNvSpPr/>
          <p:nvPr/>
        </p:nvSpPr>
        <p:spPr bwMode="auto">
          <a:xfrm>
            <a:off x="12748431" y="6936432"/>
            <a:ext cx="1442859" cy="629752"/>
          </a:xfrm>
          <a:prstGeom prst="roundRect">
            <a:avLst>
              <a:gd name="adj" fmla="val 50000"/>
            </a:avLst>
          </a:prstGeom>
          <a:solidFill>
            <a:srgbClr val="A7F0BA"/>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lang="en-US" sz="2400" dirty="0">
                <a:solidFill>
                  <a:schemeClr val="tx1"/>
                </a:solidFill>
              </a:rPr>
              <a:t>Speed</a:t>
            </a:r>
            <a:endParaRPr kumimoji="0" lang="en-US" sz="2400" b="0" i="0" u="none" strike="noStrike" cap="none" normalizeH="0" baseline="0" dirty="0">
              <a:ln>
                <a:noFill/>
              </a:ln>
              <a:solidFill>
                <a:schemeClr val="tx1"/>
              </a:solidFill>
              <a:effectLst/>
              <a:latin typeface="+mn-lt"/>
            </a:endParaRPr>
          </a:p>
        </p:txBody>
      </p:sp>
      <p:sp>
        <p:nvSpPr>
          <p:cNvPr id="9" name="Rectangle: Rounded Corners 8">
            <a:extLst>
              <a:ext uri="{FF2B5EF4-FFF2-40B4-BE49-F238E27FC236}">
                <a16:creationId xmlns:a16="http://schemas.microsoft.com/office/drawing/2014/main" id="{BE48092B-D3C7-23E9-FA54-263BF1CC9381}"/>
              </a:ext>
            </a:extLst>
          </p:cNvPr>
          <p:cNvSpPr/>
          <p:nvPr/>
        </p:nvSpPr>
        <p:spPr bwMode="auto">
          <a:xfrm>
            <a:off x="12787780" y="9697458"/>
            <a:ext cx="2556114" cy="629752"/>
          </a:xfrm>
          <a:prstGeom prst="roundRect">
            <a:avLst>
              <a:gd name="adj" fmla="val 50000"/>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400" b="0" i="0" u="none" strike="noStrike" cap="none" normalizeH="0" baseline="0" dirty="0">
                <a:ln>
                  <a:noFill/>
                </a:ln>
                <a:solidFill>
                  <a:schemeClr val="tx1"/>
                </a:solidFill>
                <a:effectLst/>
                <a:latin typeface="+mn-lt"/>
              </a:rPr>
              <a:t>Approximates</a:t>
            </a:r>
          </a:p>
        </p:txBody>
      </p:sp>
      <p:sp>
        <p:nvSpPr>
          <p:cNvPr id="13" name="Rectangle: Rounded Corners 12">
            <a:extLst>
              <a:ext uri="{FF2B5EF4-FFF2-40B4-BE49-F238E27FC236}">
                <a16:creationId xmlns:a16="http://schemas.microsoft.com/office/drawing/2014/main" id="{327BE328-4452-07AD-3DE9-CA057FFEF11B}"/>
              </a:ext>
            </a:extLst>
          </p:cNvPr>
          <p:cNvSpPr/>
          <p:nvPr/>
        </p:nvSpPr>
        <p:spPr bwMode="auto">
          <a:xfrm>
            <a:off x="12787780" y="10469358"/>
            <a:ext cx="2811725" cy="629752"/>
          </a:xfrm>
          <a:prstGeom prst="roundRect">
            <a:avLst>
              <a:gd name="adj" fmla="val 50000"/>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2400" dirty="0">
                <a:solidFill>
                  <a:schemeClr val="tx1"/>
                </a:solidFill>
              </a:rPr>
              <a:t>Stats knowledge</a:t>
            </a:r>
            <a:endParaRPr kumimoji="0" lang="en-US" sz="2400" b="0" i="0" u="none" strike="noStrike" cap="none" normalizeH="0" baseline="0" dirty="0">
              <a:ln>
                <a:noFill/>
              </a:ln>
              <a:solidFill>
                <a:schemeClr val="tx1"/>
              </a:solidFill>
              <a:effectLst/>
              <a:latin typeface="+mn-lt"/>
            </a:endParaRPr>
          </a:p>
        </p:txBody>
      </p:sp>
      <p:sp>
        <p:nvSpPr>
          <p:cNvPr id="14" name="Rectangle: Rounded Corners 13">
            <a:extLst>
              <a:ext uri="{FF2B5EF4-FFF2-40B4-BE49-F238E27FC236}">
                <a16:creationId xmlns:a16="http://schemas.microsoft.com/office/drawing/2014/main" id="{41F1A05A-6507-C582-3B14-87B40E72C8D5}"/>
              </a:ext>
            </a:extLst>
          </p:cNvPr>
          <p:cNvSpPr/>
          <p:nvPr/>
        </p:nvSpPr>
        <p:spPr bwMode="auto">
          <a:xfrm>
            <a:off x="14266422" y="6936432"/>
            <a:ext cx="1587145" cy="629752"/>
          </a:xfrm>
          <a:prstGeom prst="roundRect">
            <a:avLst>
              <a:gd name="adj" fmla="val 50000"/>
            </a:avLst>
          </a:prstGeom>
          <a:solidFill>
            <a:srgbClr val="A7F0BA"/>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lang="en-US" sz="2400" dirty="0">
                <a:solidFill>
                  <a:schemeClr val="tx1"/>
                </a:solidFill>
              </a:rPr>
              <a:t>Privacy</a:t>
            </a:r>
            <a:endParaRPr kumimoji="0" lang="en-US" sz="2400" b="0" i="0" u="none" strike="noStrike" cap="none" normalizeH="0" baseline="0" dirty="0">
              <a:ln>
                <a:noFill/>
              </a:ln>
              <a:solidFill>
                <a:schemeClr val="tx1"/>
              </a:solidFill>
              <a:effectLst/>
              <a:latin typeface="+mn-lt"/>
            </a:endParaRPr>
          </a:p>
        </p:txBody>
      </p:sp>
      <p:sp>
        <p:nvSpPr>
          <p:cNvPr id="15" name="Rectangle: Rounded Corners 14">
            <a:extLst>
              <a:ext uri="{FF2B5EF4-FFF2-40B4-BE49-F238E27FC236}">
                <a16:creationId xmlns:a16="http://schemas.microsoft.com/office/drawing/2014/main" id="{59C0CF13-1F51-15BE-8953-323291C344F9}"/>
              </a:ext>
            </a:extLst>
          </p:cNvPr>
          <p:cNvSpPr/>
          <p:nvPr/>
        </p:nvSpPr>
        <p:spPr bwMode="auto">
          <a:xfrm>
            <a:off x="14586045" y="5447326"/>
            <a:ext cx="2112491" cy="629752"/>
          </a:xfrm>
          <a:prstGeom prst="roundRect">
            <a:avLst>
              <a:gd name="adj" fmla="val 50000"/>
            </a:avLst>
          </a:prstGeom>
          <a:solidFill>
            <a:srgbClr val="A7F0BA"/>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kumimoji="0" lang="en-US" sz="2400" b="0" i="0" u="none" strike="noStrike" cap="none" normalizeH="0" baseline="0" dirty="0">
                <a:ln>
                  <a:noFill/>
                </a:ln>
                <a:solidFill>
                  <a:schemeClr val="tx1"/>
                </a:solidFill>
                <a:effectLst/>
                <a:latin typeface="+mn-lt"/>
              </a:rPr>
              <a:t>Automated</a:t>
            </a:r>
          </a:p>
        </p:txBody>
      </p:sp>
      <p:sp>
        <p:nvSpPr>
          <p:cNvPr id="16" name="Rectangle: Rounded Corners 15">
            <a:extLst>
              <a:ext uri="{FF2B5EF4-FFF2-40B4-BE49-F238E27FC236}">
                <a16:creationId xmlns:a16="http://schemas.microsoft.com/office/drawing/2014/main" id="{CA1D4832-70E9-C101-2A16-737A62A2B139}"/>
              </a:ext>
            </a:extLst>
          </p:cNvPr>
          <p:cNvSpPr/>
          <p:nvPr/>
        </p:nvSpPr>
        <p:spPr bwMode="auto">
          <a:xfrm>
            <a:off x="18856749" y="6925481"/>
            <a:ext cx="1587145" cy="629752"/>
          </a:xfrm>
          <a:prstGeom prst="roundRect">
            <a:avLst>
              <a:gd name="adj" fmla="val 50000"/>
            </a:avLst>
          </a:prstGeom>
          <a:solidFill>
            <a:srgbClr val="A7F0BA"/>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lang="en-US" sz="2400" dirty="0">
                <a:solidFill>
                  <a:schemeClr val="tx1"/>
                </a:solidFill>
              </a:rPr>
              <a:t>Privacy</a:t>
            </a:r>
            <a:endParaRPr kumimoji="0" lang="en-US" sz="2400" b="0" i="0" u="none" strike="noStrike" cap="none" normalizeH="0" baseline="0" dirty="0">
              <a:ln>
                <a:noFill/>
              </a:ln>
              <a:solidFill>
                <a:schemeClr val="tx1"/>
              </a:solidFill>
              <a:effectLst/>
              <a:latin typeface="+mn-lt"/>
            </a:endParaRPr>
          </a:p>
        </p:txBody>
      </p:sp>
      <p:sp>
        <p:nvSpPr>
          <p:cNvPr id="17" name="Rectangle: Rounded Corners 16">
            <a:extLst>
              <a:ext uri="{FF2B5EF4-FFF2-40B4-BE49-F238E27FC236}">
                <a16:creationId xmlns:a16="http://schemas.microsoft.com/office/drawing/2014/main" id="{13F6C22C-2373-B3AC-9FC1-627F67F7FD5D}"/>
              </a:ext>
            </a:extLst>
          </p:cNvPr>
          <p:cNvSpPr/>
          <p:nvPr/>
        </p:nvSpPr>
        <p:spPr bwMode="auto">
          <a:xfrm>
            <a:off x="18856749" y="5429672"/>
            <a:ext cx="2556114" cy="629752"/>
          </a:xfrm>
          <a:prstGeom prst="roundRect">
            <a:avLst>
              <a:gd name="adj" fmla="val 50000"/>
            </a:avLst>
          </a:prstGeom>
          <a:solidFill>
            <a:srgbClr val="A7F0BA"/>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kumimoji="0" lang="en-US" sz="2400" b="0" i="0" u="none" strike="noStrike" cap="none" normalizeH="0" baseline="0" dirty="0">
                <a:ln>
                  <a:noFill/>
                </a:ln>
                <a:solidFill>
                  <a:schemeClr val="tx1"/>
                </a:solidFill>
                <a:effectLst/>
                <a:latin typeface="+mn-lt"/>
              </a:rPr>
              <a:t>High-fidelity</a:t>
            </a:r>
          </a:p>
        </p:txBody>
      </p:sp>
      <p:sp>
        <p:nvSpPr>
          <p:cNvPr id="19" name="Rectangle: Rounded Corners 18">
            <a:extLst>
              <a:ext uri="{FF2B5EF4-FFF2-40B4-BE49-F238E27FC236}">
                <a16:creationId xmlns:a16="http://schemas.microsoft.com/office/drawing/2014/main" id="{6F65140C-7493-DF15-5D3C-ECC9E8643320}"/>
              </a:ext>
            </a:extLst>
          </p:cNvPr>
          <p:cNvSpPr/>
          <p:nvPr/>
        </p:nvSpPr>
        <p:spPr bwMode="auto">
          <a:xfrm>
            <a:off x="18856749" y="6181434"/>
            <a:ext cx="2323740" cy="629752"/>
          </a:xfrm>
          <a:prstGeom prst="roundRect">
            <a:avLst>
              <a:gd name="adj" fmla="val 50000"/>
            </a:avLst>
          </a:prstGeom>
          <a:solidFill>
            <a:srgbClr val="A7F0BA"/>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kumimoji="0" lang="en-US" sz="2400" b="0" i="0" u="none" strike="noStrike" cap="none" normalizeH="0" baseline="0" dirty="0">
                <a:ln>
                  <a:noFill/>
                </a:ln>
                <a:solidFill>
                  <a:schemeClr val="tx1"/>
                </a:solidFill>
                <a:effectLst/>
                <a:latin typeface="+mn-lt"/>
              </a:rPr>
              <a:t>User friendly</a:t>
            </a:r>
          </a:p>
        </p:txBody>
      </p:sp>
      <p:sp>
        <p:nvSpPr>
          <p:cNvPr id="20" name="Rectangle: Rounded Corners 19">
            <a:extLst>
              <a:ext uri="{FF2B5EF4-FFF2-40B4-BE49-F238E27FC236}">
                <a16:creationId xmlns:a16="http://schemas.microsoft.com/office/drawing/2014/main" id="{8CC2660F-2C3E-4EC1-A8CA-07EB8D45BC3F}"/>
              </a:ext>
            </a:extLst>
          </p:cNvPr>
          <p:cNvSpPr/>
          <p:nvPr/>
        </p:nvSpPr>
        <p:spPr bwMode="auto">
          <a:xfrm>
            <a:off x="20520411" y="6925481"/>
            <a:ext cx="2112491" cy="629752"/>
          </a:xfrm>
          <a:prstGeom prst="roundRect">
            <a:avLst>
              <a:gd name="adj" fmla="val 50000"/>
            </a:avLst>
          </a:prstGeom>
          <a:solidFill>
            <a:srgbClr val="A7F0BA"/>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2400" b="0" i="0" u="none" strike="noStrike" cap="none" normalizeH="0" baseline="0" dirty="0">
                <a:ln>
                  <a:noFill/>
                </a:ln>
                <a:solidFill>
                  <a:schemeClr val="tx1"/>
                </a:solidFill>
                <a:effectLst/>
                <a:latin typeface="+mn-lt"/>
              </a:rPr>
              <a:t>Automated</a:t>
            </a:r>
          </a:p>
        </p:txBody>
      </p:sp>
      <p:sp>
        <p:nvSpPr>
          <p:cNvPr id="21" name="Rectangle: Rounded Corners 20">
            <a:extLst>
              <a:ext uri="{FF2B5EF4-FFF2-40B4-BE49-F238E27FC236}">
                <a16:creationId xmlns:a16="http://schemas.microsoft.com/office/drawing/2014/main" id="{59C894D4-C76E-BEBB-AD00-A0ADA5AC3535}"/>
              </a:ext>
            </a:extLst>
          </p:cNvPr>
          <p:cNvSpPr/>
          <p:nvPr/>
        </p:nvSpPr>
        <p:spPr bwMode="auto">
          <a:xfrm>
            <a:off x="18859500" y="9694564"/>
            <a:ext cx="4620020" cy="629752"/>
          </a:xfrm>
          <a:prstGeom prst="roundRect">
            <a:avLst>
              <a:gd name="adj" fmla="val 50000"/>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lang="en-US" sz="2400" dirty="0">
                <a:solidFill>
                  <a:schemeClr val="tx1"/>
                </a:solidFill>
              </a:rPr>
              <a:t>Higher cost &amp; longer runtimes</a:t>
            </a:r>
            <a:endParaRPr kumimoji="0" lang="en-US" sz="2400" b="0" i="0" u="none" strike="noStrike" cap="none" normalizeH="0" baseline="0" dirty="0">
              <a:ln>
                <a:noFill/>
              </a:ln>
              <a:solidFill>
                <a:schemeClr val="tx1"/>
              </a:solidFill>
              <a:effectLst/>
              <a:latin typeface="+mn-lt"/>
            </a:endParaRPr>
          </a:p>
        </p:txBody>
      </p:sp>
      <p:sp>
        <p:nvSpPr>
          <p:cNvPr id="33" name="Rectangle: Rounded Corners 32">
            <a:extLst>
              <a:ext uri="{FF2B5EF4-FFF2-40B4-BE49-F238E27FC236}">
                <a16:creationId xmlns:a16="http://schemas.microsoft.com/office/drawing/2014/main" id="{800CCECC-59AC-8133-F67D-444A50F255C3}"/>
              </a:ext>
            </a:extLst>
          </p:cNvPr>
          <p:cNvSpPr/>
          <p:nvPr/>
        </p:nvSpPr>
        <p:spPr bwMode="auto">
          <a:xfrm>
            <a:off x="18859500" y="10473274"/>
            <a:ext cx="2523340" cy="629752"/>
          </a:xfrm>
          <a:prstGeom prst="roundRect">
            <a:avLst>
              <a:gd name="adj" fmla="val 50000"/>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kumimoji="0" lang="en-US" sz="2400" b="0" i="0" u="none" strike="noStrike" cap="none" normalizeH="0" baseline="0" dirty="0">
                <a:ln>
                  <a:noFill/>
                </a:ln>
                <a:solidFill>
                  <a:schemeClr val="tx1"/>
                </a:solidFill>
                <a:effectLst/>
                <a:latin typeface="+mn-lt"/>
              </a:rPr>
              <a:t>Less flexibility</a:t>
            </a:r>
          </a:p>
        </p:txBody>
      </p:sp>
      <p:sp>
        <p:nvSpPr>
          <p:cNvPr id="34" name="Text Placeholder 4">
            <a:extLst>
              <a:ext uri="{FF2B5EF4-FFF2-40B4-BE49-F238E27FC236}">
                <a16:creationId xmlns:a16="http://schemas.microsoft.com/office/drawing/2014/main" id="{C6BAC1CD-279F-FDD0-43F7-B54042085385}"/>
              </a:ext>
            </a:extLst>
          </p:cNvPr>
          <p:cNvSpPr txBox="1">
            <a:spLocks/>
          </p:cNvSpPr>
          <p:nvPr/>
        </p:nvSpPr>
        <p:spPr>
          <a:xfrm>
            <a:off x="12787780" y="4767104"/>
            <a:ext cx="4951413" cy="544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dirty="0">
                <a:latin typeface="+mj-lt"/>
              </a:rPr>
              <a:t>The benefits</a:t>
            </a:r>
            <a:endParaRPr lang="en-US" sz="4000" kern="0" dirty="0">
              <a:latin typeface="+mj-lt"/>
            </a:endParaRPr>
          </a:p>
        </p:txBody>
      </p:sp>
      <p:sp>
        <p:nvSpPr>
          <p:cNvPr id="35" name="Text Placeholder 4">
            <a:extLst>
              <a:ext uri="{FF2B5EF4-FFF2-40B4-BE49-F238E27FC236}">
                <a16:creationId xmlns:a16="http://schemas.microsoft.com/office/drawing/2014/main" id="{2E67B402-2E89-8B78-E4E2-FCF3610D4D4F}"/>
              </a:ext>
            </a:extLst>
          </p:cNvPr>
          <p:cNvSpPr txBox="1">
            <a:spLocks/>
          </p:cNvSpPr>
          <p:nvPr/>
        </p:nvSpPr>
        <p:spPr>
          <a:xfrm>
            <a:off x="12787780" y="8958127"/>
            <a:ext cx="4951413" cy="725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endParaRPr lang="en-US" sz="2400" kern="0" dirty="0">
              <a:latin typeface="+mj-lt"/>
            </a:endParaRPr>
          </a:p>
          <a:p>
            <a:r>
              <a:rPr lang="en-US" sz="2400" kern="0" dirty="0">
                <a:latin typeface="+mj-lt"/>
              </a:rPr>
              <a:t>The shortcomings</a:t>
            </a:r>
            <a:endParaRPr lang="en-US" sz="4000" kern="0" dirty="0">
              <a:latin typeface="+mj-lt"/>
            </a:endParaRPr>
          </a:p>
          <a:p>
            <a:endParaRPr lang="en-US" sz="3200" kern="0" dirty="0">
              <a:latin typeface="+mj-lt"/>
            </a:endParaRPr>
          </a:p>
        </p:txBody>
      </p:sp>
      <p:sp>
        <p:nvSpPr>
          <p:cNvPr id="36" name="Rectangle: Rounded Corners 35">
            <a:extLst>
              <a:ext uri="{FF2B5EF4-FFF2-40B4-BE49-F238E27FC236}">
                <a16:creationId xmlns:a16="http://schemas.microsoft.com/office/drawing/2014/main" id="{1C6A53AF-222C-524A-DA53-9B2172E50ACD}"/>
              </a:ext>
            </a:extLst>
          </p:cNvPr>
          <p:cNvSpPr/>
          <p:nvPr/>
        </p:nvSpPr>
        <p:spPr bwMode="auto">
          <a:xfrm>
            <a:off x="12748431" y="7695391"/>
            <a:ext cx="2936927" cy="629752"/>
          </a:xfrm>
          <a:prstGeom prst="roundRect">
            <a:avLst>
              <a:gd name="adj" fmla="val 50000"/>
            </a:avLst>
          </a:prstGeom>
          <a:solidFill>
            <a:srgbClr val="A7F0BA"/>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IBM Plex Sans Light"/>
              <a:buNone/>
              <a:tabLst/>
            </a:pPr>
            <a:r>
              <a:rPr lang="en-US" sz="2400" dirty="0">
                <a:solidFill>
                  <a:schemeClr val="tx1"/>
                </a:solidFill>
              </a:rPr>
              <a:t>Custom schema</a:t>
            </a:r>
            <a:endParaRPr kumimoji="0" lang="en-US" sz="2400" b="0" i="0" u="none" strike="noStrike" cap="none" normalizeH="0" baseline="0" dirty="0">
              <a:ln>
                <a:noFill/>
              </a:ln>
              <a:solidFill>
                <a:schemeClr val="tx1"/>
              </a:solidFill>
              <a:effectLst/>
              <a:latin typeface="+mn-lt"/>
            </a:endParaRPr>
          </a:p>
        </p:txBody>
      </p:sp>
      <p:sp>
        <p:nvSpPr>
          <p:cNvPr id="52" name="Text Placeholder 4">
            <a:extLst>
              <a:ext uri="{FF2B5EF4-FFF2-40B4-BE49-F238E27FC236}">
                <a16:creationId xmlns:a16="http://schemas.microsoft.com/office/drawing/2014/main" id="{0E41F663-52B3-EFAB-1B09-F5B244C11B70}"/>
              </a:ext>
            </a:extLst>
          </p:cNvPr>
          <p:cNvSpPr txBox="1">
            <a:spLocks/>
          </p:cNvSpPr>
          <p:nvPr/>
        </p:nvSpPr>
        <p:spPr>
          <a:xfrm>
            <a:off x="18859500" y="4771020"/>
            <a:ext cx="4951413" cy="544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dirty="0">
                <a:latin typeface="+mj-lt"/>
              </a:rPr>
              <a:t>The benefits</a:t>
            </a:r>
            <a:endParaRPr lang="en-US" sz="2800" kern="0" dirty="0">
              <a:latin typeface="+mj-lt"/>
            </a:endParaRPr>
          </a:p>
          <a:p>
            <a:pPr marL="342900" indent="-342900">
              <a:buFont typeface="Arial" panose="020B0604020202020204" pitchFamily="34" charset="0"/>
              <a:buChar char="•"/>
            </a:pPr>
            <a:endParaRPr lang="en-US" sz="2800" kern="0" dirty="0">
              <a:latin typeface="+mj-lt"/>
            </a:endParaRPr>
          </a:p>
          <a:p>
            <a:endParaRPr lang="en-US" sz="4000" kern="0" dirty="0">
              <a:latin typeface="+mj-lt"/>
            </a:endParaRPr>
          </a:p>
          <a:p>
            <a:endParaRPr lang="en-US" sz="3200" kern="0" dirty="0">
              <a:latin typeface="+mj-lt"/>
            </a:endParaRPr>
          </a:p>
        </p:txBody>
      </p:sp>
      <p:sp>
        <p:nvSpPr>
          <p:cNvPr id="54" name="Text Placeholder 4">
            <a:extLst>
              <a:ext uri="{FF2B5EF4-FFF2-40B4-BE49-F238E27FC236}">
                <a16:creationId xmlns:a16="http://schemas.microsoft.com/office/drawing/2014/main" id="{8EC5A3BB-9C9C-92D5-385E-A2574B6F5DED}"/>
              </a:ext>
            </a:extLst>
          </p:cNvPr>
          <p:cNvSpPr txBox="1">
            <a:spLocks/>
          </p:cNvSpPr>
          <p:nvPr/>
        </p:nvSpPr>
        <p:spPr>
          <a:xfrm>
            <a:off x="18939907" y="8962043"/>
            <a:ext cx="4951413" cy="725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endParaRPr lang="en-US" sz="2400" kern="0" dirty="0">
              <a:latin typeface="+mj-lt"/>
            </a:endParaRPr>
          </a:p>
          <a:p>
            <a:r>
              <a:rPr lang="en-US" sz="2400" kern="0" dirty="0">
                <a:latin typeface="+mj-lt"/>
              </a:rPr>
              <a:t>The shortcomings</a:t>
            </a:r>
            <a:endParaRPr lang="en-US" sz="4000" kern="0" dirty="0">
              <a:latin typeface="+mj-lt"/>
            </a:endParaRPr>
          </a:p>
          <a:p>
            <a:endParaRPr lang="en-US" sz="3200" kern="0" dirty="0">
              <a:latin typeface="+mj-lt"/>
            </a:endParaRPr>
          </a:p>
        </p:txBody>
      </p:sp>
      <p:sp>
        <p:nvSpPr>
          <p:cNvPr id="42" name="Text Placeholder 41">
            <a:extLst>
              <a:ext uri="{FF2B5EF4-FFF2-40B4-BE49-F238E27FC236}">
                <a16:creationId xmlns:a16="http://schemas.microsoft.com/office/drawing/2014/main" id="{011661AC-DFBB-936E-BD01-01585368FAEA}"/>
              </a:ext>
            </a:extLst>
          </p:cNvPr>
          <p:cNvSpPr>
            <a:spLocks noGrp="1"/>
          </p:cNvSpPr>
          <p:nvPr>
            <p:ph type="body" sz="quarter" idx="21"/>
          </p:nvPr>
        </p:nvSpPr>
        <p:spPr/>
        <p:txBody>
          <a:bodyPr/>
          <a:lstStyle/>
          <a:p>
            <a:pPr marL="0" marR="0" lvl="0" indent="0" algn="l" defTabSz="1161288"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36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Generative-AI</a:t>
            </a:r>
          </a:p>
        </p:txBody>
      </p:sp>
    </p:spTree>
    <p:extLst>
      <p:ext uri="{BB962C8B-B14F-4D97-AF65-F5344CB8AC3E}">
        <p14:creationId xmlns:p14="http://schemas.microsoft.com/office/powerpoint/2010/main" val="1287505625"/>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SEISMICPAGE" val="{&quot;index&quot;:24,&quot;slideLocalId&quot;:2147479403,&quot;reference&quot;:{&quot;contentId&quot;:&quot;8969555f-33b0-4ec1-ac79-57b4e4e09493&quot;,&quot;contentVersionId&quot;:&quot;bf8c1e95-ca50-4117-91c6-6a4856ea8ef5&quot;,&quot;contentVersion&quot;:&quot;6.0&quot;,&quot;page&quot;:{&quot;pageId&quot;:&quot;f21aa02d-939c-4396-8fee-ca556df46e0d&quot;,&quot;index&quot;:11,&quot;slideId&quot;:2147479403}}}"/>
</p:tagLst>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Override1.xml><?xml version="1.0" encoding="utf-8"?>
<a:themeOverride xmlns:a="http://schemas.openxmlformats.org/drawingml/2006/main">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IBM presentation template</Template>
  <TotalTime>34541</TotalTime>
  <Words>5235</Words>
  <Application>Microsoft Macintosh PowerPoint</Application>
  <PresentationFormat>Custom</PresentationFormat>
  <Paragraphs>428</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IBM Plex Sans</vt:lpstr>
      <vt:lpstr>IBM Plex Sans ExtLt</vt:lpstr>
      <vt:lpstr>IBM Plex Sans Light</vt:lpstr>
      <vt:lpstr>IBM Plex Sans Medm</vt:lpstr>
      <vt:lpstr>IBM Plex Sans SmBld</vt:lpstr>
      <vt:lpstr>IBM Plex Sans Thin</vt:lpstr>
      <vt:lpstr>System Font Regular</vt:lpstr>
      <vt:lpstr>IBM presentation enablement template</vt:lpstr>
      <vt:lpstr>PowerPoint Presentation</vt:lpstr>
      <vt:lpstr>watsonx  </vt:lpstr>
      <vt:lpstr>PowerPoint Presentation</vt:lpstr>
      <vt:lpstr>“Real data provides real challenges regarding privacy, security, process, and regulation which…stifles our ability to innovate”    - Telecommunication company   “We developed over 200 models and deployed only 4”  - Financial technology company  </vt:lpstr>
      <vt:lpstr>The problem  Real data = risk, costs, &amp; delays</vt:lpstr>
      <vt:lpstr>The solution Real data + synthetic data</vt:lpstr>
      <vt:lpstr>There are two types of synthetic data </vt:lpstr>
      <vt:lpstr>PowerPoint Presentation</vt:lpstr>
      <vt:lpstr>Two model types to generate tabular synthetic data</vt:lpstr>
      <vt:lpstr>Guidance on which model can enable client use cases </vt:lpstr>
      <vt:lpstr>Privacy protection when leveraging sensitive data  </vt:lpstr>
      <vt:lpstr>Assessing the quality of the synthetic output </vt:lpstr>
      <vt:lpstr>PowerPoint Presentation</vt:lpstr>
      <vt:lpstr>Let’s see  a demo</vt:lpstr>
      <vt:lpstr>Opportunities to engage and learn more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Plex embedded template – enablement version</dc:title>
  <dc:subject/>
  <dc:creator>Cailey Giorgi</dc:creator>
  <cp:keywords/>
  <dc:description/>
  <cp:lastModifiedBy>Alyssa Bergman</cp:lastModifiedBy>
  <cp:revision>276</cp:revision>
  <cp:lastPrinted>2023-02-08T15:46:20Z</cp:lastPrinted>
  <dcterms:created xsi:type="dcterms:W3CDTF">2023-01-13T17:40:38Z</dcterms:created>
  <dcterms:modified xsi:type="dcterms:W3CDTF">2024-01-24T14:02:27Z</dcterms:modified>
  <cp:category/>
</cp:coreProperties>
</file>